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0"/>
  </p:notesMasterIdLst>
  <p:sldIdLst>
    <p:sldId id="256" r:id="rId2"/>
    <p:sldId id="258" r:id="rId3"/>
    <p:sldId id="260" r:id="rId4"/>
    <p:sldId id="262" r:id="rId5"/>
    <p:sldId id="298" r:id="rId6"/>
    <p:sldId id="299" r:id="rId7"/>
    <p:sldId id="300" r:id="rId8"/>
    <p:sldId id="301" r:id="rId9"/>
    <p:sldId id="302" r:id="rId10"/>
    <p:sldId id="307" r:id="rId11"/>
    <p:sldId id="303" r:id="rId12"/>
    <p:sldId id="304" r:id="rId13"/>
    <p:sldId id="305" r:id="rId14"/>
    <p:sldId id="306" r:id="rId15"/>
    <p:sldId id="308" r:id="rId16"/>
    <p:sldId id="261" r:id="rId17"/>
    <p:sldId id="309" r:id="rId18"/>
    <p:sldId id="276" r:id="rId19"/>
  </p:sldIdLst>
  <p:sldSz cx="9144000" cy="5143500" type="screen16x9"/>
  <p:notesSz cx="6858000" cy="9144000"/>
  <p:embeddedFontLst>
    <p:embeddedFont>
      <p:font typeface="Anaheim" panose="020B0604020202020204" charset="0"/>
      <p:regular r:id="rId21"/>
      <p:bold r:id="rId22"/>
    </p:embeddedFont>
    <p:embeddedFont>
      <p:font typeface="Cambria Math" panose="02040503050406030204" pitchFamily="18" charset="0"/>
      <p:regular r:id="rId23"/>
    </p:embeddedFont>
    <p:embeddedFont>
      <p:font typeface="Nunito Light" pitchFamily="2" charset="0"/>
      <p:regular r:id="rId24"/>
      <p:italic r:id="rId25"/>
    </p:embeddedFont>
    <p:embeddedFont>
      <p:font typeface="Poppins"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C52178-FCED-41D1-B7A3-077457833D7A}">
  <a:tblStyle styleId="{6DC52178-FCED-41D1-B7A3-077457833D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66CC78-953A-4DE0-8C58-0B5C0C7C682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2" d="100"/>
          <a:sy n="92" d="100"/>
        </p:scale>
        <p:origin x="1214"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1241B1A4-820D-886F-7085-AB2AF8CD6ED1}"/>
            </a:ext>
          </a:extLst>
        </p:cNvPr>
        <p:cNvGrpSpPr/>
        <p:nvPr/>
      </p:nvGrpSpPr>
      <p:grpSpPr>
        <a:xfrm>
          <a:off x="0" y="0"/>
          <a:ext cx="0" cy="0"/>
          <a:chOff x="0" y="0"/>
          <a:chExt cx="0" cy="0"/>
        </a:xfrm>
      </p:grpSpPr>
      <p:sp>
        <p:nvSpPr>
          <p:cNvPr id="480" name="Google Shape;480;g54dda1946d_4_2726:notes">
            <a:extLst>
              <a:ext uri="{FF2B5EF4-FFF2-40B4-BE49-F238E27FC236}">
                <a16:creationId xmlns:a16="http://schemas.microsoft.com/office/drawing/2014/main" id="{013CE977-ECCE-A1C1-0EB9-8510591BCF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4dda1946d_4_2726:notes">
            <a:extLst>
              <a:ext uri="{FF2B5EF4-FFF2-40B4-BE49-F238E27FC236}">
                <a16:creationId xmlns:a16="http://schemas.microsoft.com/office/drawing/2014/main" id="{4C299122-0975-0C9F-6340-FAEB14554D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64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a:extLst>
            <a:ext uri="{FF2B5EF4-FFF2-40B4-BE49-F238E27FC236}">
              <a16:creationId xmlns:a16="http://schemas.microsoft.com/office/drawing/2014/main" id="{9AC7CE57-53CB-DD53-B0F7-873DE70A863D}"/>
            </a:ext>
          </a:extLst>
        </p:cNvPr>
        <p:cNvGrpSpPr/>
        <p:nvPr/>
      </p:nvGrpSpPr>
      <p:grpSpPr>
        <a:xfrm>
          <a:off x="0" y="0"/>
          <a:ext cx="0" cy="0"/>
          <a:chOff x="0" y="0"/>
          <a:chExt cx="0" cy="0"/>
        </a:xfrm>
      </p:grpSpPr>
      <p:sp>
        <p:nvSpPr>
          <p:cNvPr id="380" name="Google Shape;380;g54dda1946d_6_332:notes">
            <a:extLst>
              <a:ext uri="{FF2B5EF4-FFF2-40B4-BE49-F238E27FC236}">
                <a16:creationId xmlns:a16="http://schemas.microsoft.com/office/drawing/2014/main" id="{6A302038-5D91-C656-B48A-FFEE28442B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32:notes">
            <a:extLst>
              <a:ext uri="{FF2B5EF4-FFF2-40B4-BE49-F238E27FC236}">
                <a16:creationId xmlns:a16="http://schemas.microsoft.com/office/drawing/2014/main" id="{9A5CBD3A-6902-E2BD-546D-840D484988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4581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a:extLst>
            <a:ext uri="{FF2B5EF4-FFF2-40B4-BE49-F238E27FC236}">
              <a16:creationId xmlns:a16="http://schemas.microsoft.com/office/drawing/2014/main" id="{190A048F-D0FD-FDE8-974C-50B3BDDDACA0}"/>
            </a:ext>
          </a:extLst>
        </p:cNvPr>
        <p:cNvGrpSpPr/>
        <p:nvPr/>
      </p:nvGrpSpPr>
      <p:grpSpPr>
        <a:xfrm>
          <a:off x="0" y="0"/>
          <a:ext cx="0" cy="0"/>
          <a:chOff x="0" y="0"/>
          <a:chExt cx="0" cy="0"/>
        </a:xfrm>
      </p:grpSpPr>
      <p:sp>
        <p:nvSpPr>
          <p:cNvPr id="380" name="Google Shape;380;g54dda1946d_6_332:notes">
            <a:extLst>
              <a:ext uri="{FF2B5EF4-FFF2-40B4-BE49-F238E27FC236}">
                <a16:creationId xmlns:a16="http://schemas.microsoft.com/office/drawing/2014/main" id="{1592F881-8863-6378-7C7E-1A672FCBE4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32:notes">
            <a:extLst>
              <a:ext uri="{FF2B5EF4-FFF2-40B4-BE49-F238E27FC236}">
                <a16:creationId xmlns:a16="http://schemas.microsoft.com/office/drawing/2014/main" id="{9DCF5CA9-751C-699B-A0EE-6FEF8598CB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6118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a:extLst>
            <a:ext uri="{FF2B5EF4-FFF2-40B4-BE49-F238E27FC236}">
              <a16:creationId xmlns:a16="http://schemas.microsoft.com/office/drawing/2014/main" id="{26C021DC-E356-AA9B-2B6F-D43876635B64}"/>
            </a:ext>
          </a:extLst>
        </p:cNvPr>
        <p:cNvGrpSpPr/>
        <p:nvPr/>
      </p:nvGrpSpPr>
      <p:grpSpPr>
        <a:xfrm>
          <a:off x="0" y="0"/>
          <a:ext cx="0" cy="0"/>
          <a:chOff x="0" y="0"/>
          <a:chExt cx="0" cy="0"/>
        </a:xfrm>
      </p:grpSpPr>
      <p:sp>
        <p:nvSpPr>
          <p:cNvPr id="380" name="Google Shape;380;g54dda1946d_6_332:notes">
            <a:extLst>
              <a:ext uri="{FF2B5EF4-FFF2-40B4-BE49-F238E27FC236}">
                <a16:creationId xmlns:a16="http://schemas.microsoft.com/office/drawing/2014/main" id="{0DED8602-A7E5-D651-213C-633C7C6AD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32:notes">
            <a:extLst>
              <a:ext uri="{FF2B5EF4-FFF2-40B4-BE49-F238E27FC236}">
                <a16:creationId xmlns:a16="http://schemas.microsoft.com/office/drawing/2014/main" id="{2DBB6881-693B-1923-71E7-F2DA2F1302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2594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a:extLst>
            <a:ext uri="{FF2B5EF4-FFF2-40B4-BE49-F238E27FC236}">
              <a16:creationId xmlns:a16="http://schemas.microsoft.com/office/drawing/2014/main" id="{A48BB907-9B66-8751-1F33-4370CECC60BD}"/>
            </a:ext>
          </a:extLst>
        </p:cNvPr>
        <p:cNvGrpSpPr/>
        <p:nvPr/>
      </p:nvGrpSpPr>
      <p:grpSpPr>
        <a:xfrm>
          <a:off x="0" y="0"/>
          <a:ext cx="0" cy="0"/>
          <a:chOff x="0" y="0"/>
          <a:chExt cx="0" cy="0"/>
        </a:xfrm>
      </p:grpSpPr>
      <p:sp>
        <p:nvSpPr>
          <p:cNvPr id="380" name="Google Shape;380;g54dda1946d_6_332:notes">
            <a:extLst>
              <a:ext uri="{FF2B5EF4-FFF2-40B4-BE49-F238E27FC236}">
                <a16:creationId xmlns:a16="http://schemas.microsoft.com/office/drawing/2014/main" id="{1940F659-2B6D-E527-C99F-59C5C8A071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32:notes">
            <a:extLst>
              <a:ext uri="{FF2B5EF4-FFF2-40B4-BE49-F238E27FC236}">
                <a16:creationId xmlns:a16="http://schemas.microsoft.com/office/drawing/2014/main" id="{CCB990A8-AC62-EE0D-F488-2C19682F20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906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C3AF5D00-9AB0-F5E4-D594-BCB060F5FD9B}"/>
            </a:ext>
          </a:extLst>
        </p:cNvPr>
        <p:cNvGrpSpPr/>
        <p:nvPr/>
      </p:nvGrpSpPr>
      <p:grpSpPr>
        <a:xfrm>
          <a:off x="0" y="0"/>
          <a:ext cx="0" cy="0"/>
          <a:chOff x="0" y="0"/>
          <a:chExt cx="0" cy="0"/>
        </a:xfrm>
      </p:grpSpPr>
      <p:sp>
        <p:nvSpPr>
          <p:cNvPr id="480" name="Google Shape;480;g54dda1946d_4_2726:notes">
            <a:extLst>
              <a:ext uri="{FF2B5EF4-FFF2-40B4-BE49-F238E27FC236}">
                <a16:creationId xmlns:a16="http://schemas.microsoft.com/office/drawing/2014/main" id="{3DD94ED2-8A14-D788-330A-CE4A286F6D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4dda1946d_4_2726:notes">
            <a:extLst>
              <a:ext uri="{FF2B5EF4-FFF2-40B4-BE49-F238E27FC236}">
                <a16:creationId xmlns:a16="http://schemas.microsoft.com/office/drawing/2014/main" id="{EF0B7BE6-26DA-0A30-9F37-4DE6C052C2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756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402c2953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02c2953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a:extLst>
            <a:ext uri="{FF2B5EF4-FFF2-40B4-BE49-F238E27FC236}">
              <a16:creationId xmlns:a16="http://schemas.microsoft.com/office/drawing/2014/main" id="{FBE91579-C651-B9B6-CCBC-C3DBAD6922B6}"/>
            </a:ext>
          </a:extLst>
        </p:cNvPr>
        <p:cNvGrpSpPr/>
        <p:nvPr/>
      </p:nvGrpSpPr>
      <p:grpSpPr>
        <a:xfrm>
          <a:off x="0" y="0"/>
          <a:ext cx="0" cy="0"/>
          <a:chOff x="0" y="0"/>
          <a:chExt cx="0" cy="0"/>
        </a:xfrm>
      </p:grpSpPr>
      <p:sp>
        <p:nvSpPr>
          <p:cNvPr id="374" name="Google Shape;374;g3402c295343_0_0:notes">
            <a:extLst>
              <a:ext uri="{FF2B5EF4-FFF2-40B4-BE49-F238E27FC236}">
                <a16:creationId xmlns:a16="http://schemas.microsoft.com/office/drawing/2014/main" id="{7F1C78BC-ED00-A042-E1A8-A3E6FDEB21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02c295343_0_0:notes">
            <a:extLst>
              <a:ext uri="{FF2B5EF4-FFF2-40B4-BE49-F238E27FC236}">
                <a16:creationId xmlns:a16="http://schemas.microsoft.com/office/drawing/2014/main" id="{AEA640E7-C0F9-BBE5-1099-901D29F9F4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7020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a:extLst>
            <a:ext uri="{FF2B5EF4-FFF2-40B4-BE49-F238E27FC236}">
              <a16:creationId xmlns:a16="http://schemas.microsoft.com/office/drawing/2014/main" id="{F84E944A-7F1C-9F3F-9115-121438DA2A11}"/>
            </a:ext>
          </a:extLst>
        </p:cNvPr>
        <p:cNvGrpSpPr/>
        <p:nvPr/>
      </p:nvGrpSpPr>
      <p:grpSpPr>
        <a:xfrm>
          <a:off x="0" y="0"/>
          <a:ext cx="0" cy="0"/>
          <a:chOff x="0" y="0"/>
          <a:chExt cx="0" cy="0"/>
        </a:xfrm>
      </p:grpSpPr>
      <p:sp>
        <p:nvSpPr>
          <p:cNvPr id="366" name="Google Shape;366;g54dda1946d_6_308:notes">
            <a:extLst>
              <a:ext uri="{FF2B5EF4-FFF2-40B4-BE49-F238E27FC236}">
                <a16:creationId xmlns:a16="http://schemas.microsoft.com/office/drawing/2014/main" id="{24E93129-4747-11C7-8ED1-D834B4A7DE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4dda1946d_6_308:notes">
            <a:extLst>
              <a:ext uri="{FF2B5EF4-FFF2-40B4-BE49-F238E27FC236}">
                <a16:creationId xmlns:a16="http://schemas.microsoft.com/office/drawing/2014/main" id="{FB4E84BC-706B-BE14-6D7C-E448D0C44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07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a:extLst>
            <a:ext uri="{FF2B5EF4-FFF2-40B4-BE49-F238E27FC236}">
              <a16:creationId xmlns:a16="http://schemas.microsoft.com/office/drawing/2014/main" id="{A781A65E-6E90-A33F-EF4E-425F7FBC55A7}"/>
            </a:ext>
          </a:extLst>
        </p:cNvPr>
        <p:cNvGrpSpPr/>
        <p:nvPr/>
      </p:nvGrpSpPr>
      <p:grpSpPr>
        <a:xfrm>
          <a:off x="0" y="0"/>
          <a:ext cx="0" cy="0"/>
          <a:chOff x="0" y="0"/>
          <a:chExt cx="0" cy="0"/>
        </a:xfrm>
      </p:grpSpPr>
      <p:sp>
        <p:nvSpPr>
          <p:cNvPr id="380" name="Google Shape;380;g54dda1946d_6_332:notes">
            <a:extLst>
              <a:ext uri="{FF2B5EF4-FFF2-40B4-BE49-F238E27FC236}">
                <a16:creationId xmlns:a16="http://schemas.microsoft.com/office/drawing/2014/main" id="{5E92EBBC-ED63-2A59-4897-A115335596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32:notes">
            <a:extLst>
              <a:ext uri="{FF2B5EF4-FFF2-40B4-BE49-F238E27FC236}">
                <a16:creationId xmlns:a16="http://schemas.microsoft.com/office/drawing/2014/main" id="{5B14376F-0B5C-07E6-35F6-8016F2D626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4388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a:extLst>
            <a:ext uri="{FF2B5EF4-FFF2-40B4-BE49-F238E27FC236}">
              <a16:creationId xmlns:a16="http://schemas.microsoft.com/office/drawing/2014/main" id="{CAE5D76A-74C1-4000-10A8-33AAF229EF58}"/>
            </a:ext>
          </a:extLst>
        </p:cNvPr>
        <p:cNvGrpSpPr/>
        <p:nvPr/>
      </p:nvGrpSpPr>
      <p:grpSpPr>
        <a:xfrm>
          <a:off x="0" y="0"/>
          <a:ext cx="0" cy="0"/>
          <a:chOff x="0" y="0"/>
          <a:chExt cx="0" cy="0"/>
        </a:xfrm>
      </p:grpSpPr>
      <p:sp>
        <p:nvSpPr>
          <p:cNvPr id="366" name="Google Shape;366;g54dda1946d_6_308:notes">
            <a:extLst>
              <a:ext uri="{FF2B5EF4-FFF2-40B4-BE49-F238E27FC236}">
                <a16:creationId xmlns:a16="http://schemas.microsoft.com/office/drawing/2014/main" id="{64AC4691-3549-C82E-DB13-4C437FAAC2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4dda1946d_6_308:notes">
            <a:extLst>
              <a:ext uri="{FF2B5EF4-FFF2-40B4-BE49-F238E27FC236}">
                <a16:creationId xmlns:a16="http://schemas.microsoft.com/office/drawing/2014/main" id="{D0122AF8-8E81-40F6-4354-2FB932D716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6914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a:extLst>
            <a:ext uri="{FF2B5EF4-FFF2-40B4-BE49-F238E27FC236}">
              <a16:creationId xmlns:a16="http://schemas.microsoft.com/office/drawing/2014/main" id="{D4F1DB68-1098-3A00-4968-3AE86A79FE4A}"/>
            </a:ext>
          </a:extLst>
        </p:cNvPr>
        <p:cNvGrpSpPr/>
        <p:nvPr/>
      </p:nvGrpSpPr>
      <p:grpSpPr>
        <a:xfrm>
          <a:off x="0" y="0"/>
          <a:ext cx="0" cy="0"/>
          <a:chOff x="0" y="0"/>
          <a:chExt cx="0" cy="0"/>
        </a:xfrm>
      </p:grpSpPr>
      <p:sp>
        <p:nvSpPr>
          <p:cNvPr id="380" name="Google Shape;380;g54dda1946d_6_332:notes">
            <a:extLst>
              <a:ext uri="{FF2B5EF4-FFF2-40B4-BE49-F238E27FC236}">
                <a16:creationId xmlns:a16="http://schemas.microsoft.com/office/drawing/2014/main" id="{49D7B37E-86B7-871C-54A9-E5E7771A9E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32:notes">
            <a:extLst>
              <a:ext uri="{FF2B5EF4-FFF2-40B4-BE49-F238E27FC236}">
                <a16:creationId xmlns:a16="http://schemas.microsoft.com/office/drawing/2014/main" id="{FD64DA36-DE6E-AC12-9CEB-13172AF843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6568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a:extLst>
            <a:ext uri="{FF2B5EF4-FFF2-40B4-BE49-F238E27FC236}">
              <a16:creationId xmlns:a16="http://schemas.microsoft.com/office/drawing/2014/main" id="{BD4A66C7-4DB4-8DC3-A0B9-76E6622FA28B}"/>
            </a:ext>
          </a:extLst>
        </p:cNvPr>
        <p:cNvGrpSpPr/>
        <p:nvPr/>
      </p:nvGrpSpPr>
      <p:grpSpPr>
        <a:xfrm>
          <a:off x="0" y="0"/>
          <a:ext cx="0" cy="0"/>
          <a:chOff x="0" y="0"/>
          <a:chExt cx="0" cy="0"/>
        </a:xfrm>
      </p:grpSpPr>
      <p:sp>
        <p:nvSpPr>
          <p:cNvPr id="366" name="Google Shape;366;g54dda1946d_6_308:notes">
            <a:extLst>
              <a:ext uri="{FF2B5EF4-FFF2-40B4-BE49-F238E27FC236}">
                <a16:creationId xmlns:a16="http://schemas.microsoft.com/office/drawing/2014/main" id="{261126F4-1E20-36F4-822E-E9222EA2C5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4dda1946d_6_308:notes">
            <a:extLst>
              <a:ext uri="{FF2B5EF4-FFF2-40B4-BE49-F238E27FC236}">
                <a16:creationId xmlns:a16="http://schemas.microsoft.com/office/drawing/2014/main" id="{6909FDDF-1EEF-5ACD-4168-4A2E6C9E7C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5117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bit.ly/3A1uf1Q"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72300" y="3239202"/>
            <a:ext cx="7199400" cy="421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3"/>
          <p:cNvSpPr txBox="1">
            <a:spLocks noGrp="1"/>
          </p:cNvSpPr>
          <p:nvPr>
            <p:ph type="title" idx="2" hasCustomPrompt="1"/>
          </p:nvPr>
        </p:nvSpPr>
        <p:spPr>
          <a:xfrm>
            <a:off x="37592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3" hasCustomPrompt="1"/>
          </p:nvPr>
        </p:nvSpPr>
        <p:spPr>
          <a:xfrm>
            <a:off x="46900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4" hasCustomPrompt="1"/>
          </p:nvPr>
        </p:nvSpPr>
        <p:spPr>
          <a:xfrm>
            <a:off x="37591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5" hasCustomPrompt="1"/>
          </p:nvPr>
        </p:nvSpPr>
        <p:spPr>
          <a:xfrm>
            <a:off x="46899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6" hasCustomPrompt="1"/>
          </p:nvPr>
        </p:nvSpPr>
        <p:spPr>
          <a:xfrm>
            <a:off x="37592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7" hasCustomPrompt="1"/>
          </p:nvPr>
        </p:nvSpPr>
        <p:spPr>
          <a:xfrm>
            <a:off x="46900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1"/>
          </p:nvPr>
        </p:nvSpPr>
        <p:spPr>
          <a:xfrm>
            <a:off x="1280600" y="1699100"/>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3" name="Google Shape;113;p13"/>
          <p:cNvSpPr txBox="1">
            <a:spLocks noGrp="1"/>
          </p:cNvSpPr>
          <p:nvPr>
            <p:ph type="subTitle" idx="8"/>
          </p:nvPr>
        </p:nvSpPr>
        <p:spPr>
          <a:xfrm>
            <a:off x="1280600" y="2781762"/>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4" name="Google Shape;114;p13"/>
          <p:cNvSpPr txBox="1">
            <a:spLocks noGrp="1"/>
          </p:cNvSpPr>
          <p:nvPr>
            <p:ph type="subTitle" idx="9"/>
          </p:nvPr>
        </p:nvSpPr>
        <p:spPr>
          <a:xfrm>
            <a:off x="1280600" y="3864423"/>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5" name="Google Shape;115;p13"/>
          <p:cNvSpPr txBox="1">
            <a:spLocks noGrp="1"/>
          </p:cNvSpPr>
          <p:nvPr>
            <p:ph type="subTitle" idx="13"/>
          </p:nvPr>
        </p:nvSpPr>
        <p:spPr>
          <a:xfrm>
            <a:off x="5575300" y="1699096"/>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6" name="Google Shape;116;p13"/>
          <p:cNvSpPr txBox="1">
            <a:spLocks noGrp="1"/>
          </p:cNvSpPr>
          <p:nvPr>
            <p:ph type="subTitle" idx="14"/>
          </p:nvPr>
        </p:nvSpPr>
        <p:spPr>
          <a:xfrm>
            <a:off x="5575300" y="2781754"/>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7" name="Google Shape;117;p13"/>
          <p:cNvSpPr txBox="1">
            <a:spLocks noGrp="1"/>
          </p:cNvSpPr>
          <p:nvPr>
            <p:ph type="subTitle" idx="15"/>
          </p:nvPr>
        </p:nvSpPr>
        <p:spPr>
          <a:xfrm>
            <a:off x="5575300" y="3864413"/>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grpSp>
        <p:nvGrpSpPr>
          <p:cNvPr id="118" name="Google Shape;118;p13"/>
          <p:cNvGrpSpPr/>
          <p:nvPr/>
        </p:nvGrpSpPr>
        <p:grpSpPr>
          <a:xfrm flipH="1">
            <a:off x="2620475" y="0"/>
            <a:ext cx="6523526"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4" name="Google Shape;164;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65" name="Google Shape;165;p18"/>
          <p:cNvGrpSpPr/>
          <p:nvPr/>
        </p:nvGrpSpPr>
        <p:grpSpPr>
          <a:xfrm flipH="1">
            <a:off x="2620475" y="0"/>
            <a:ext cx="6523526" cy="369900"/>
            <a:chOff x="0" y="0"/>
            <a:chExt cx="6523526" cy="369900"/>
          </a:xfrm>
        </p:grpSpPr>
        <p:pic>
          <p:nvPicPr>
            <p:cNvPr id="166" name="Google Shape;166;p18"/>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67" name="Google Shape;167;p18"/>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68" name="Google Shape;168;p18"/>
          <p:cNvGrpSpPr/>
          <p:nvPr/>
        </p:nvGrpSpPr>
        <p:grpSpPr>
          <a:xfrm flipH="1">
            <a:off x="0" y="0"/>
            <a:ext cx="9144000" cy="5143512"/>
            <a:chOff x="0" y="0"/>
            <a:chExt cx="9144000" cy="5143512"/>
          </a:xfrm>
        </p:grpSpPr>
        <p:pic>
          <p:nvPicPr>
            <p:cNvPr id="169" name="Google Shape;169;p18"/>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70" name="Google Shape;170;p18"/>
            <p:cNvPicPr preferRelativeResize="0"/>
            <p:nvPr/>
          </p:nvPicPr>
          <p:blipFill>
            <a:blip r:embed="rId6">
              <a:alphaModFix/>
            </a:blip>
            <a:stretch>
              <a:fillRect/>
            </a:stretch>
          </p:blipFill>
          <p:spPr>
            <a:xfrm>
              <a:off x="0" y="4170737"/>
              <a:ext cx="972775" cy="972775"/>
            </a:xfrm>
            <a:prstGeom prst="rect">
              <a:avLst/>
            </a:prstGeom>
            <a:noFill/>
            <a:ln>
              <a:noFill/>
            </a:ln>
          </p:spPr>
        </p:pic>
      </p:grpSp>
      <p:sp>
        <p:nvSpPr>
          <p:cNvPr id="171" name="Google Shape;171;p18"/>
          <p:cNvSpPr txBox="1">
            <a:spLocks noGrp="1"/>
          </p:cNvSpPr>
          <p:nvPr>
            <p:ph type="body" idx="1"/>
          </p:nvPr>
        </p:nvSpPr>
        <p:spPr>
          <a:xfrm>
            <a:off x="2145600" y="2101875"/>
            <a:ext cx="4852800" cy="1763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Nunito Light"/>
              <a:buChar char="●"/>
              <a:defRPr/>
            </a:lvl1pPr>
            <a:lvl2pPr marL="914400" lvl="1" indent="-304800">
              <a:lnSpc>
                <a:spcPct val="100000"/>
              </a:lnSpc>
              <a:spcBef>
                <a:spcPts val="0"/>
              </a:spcBef>
              <a:spcAft>
                <a:spcPts val="0"/>
              </a:spcAft>
              <a:buSzPts val="1200"/>
              <a:buFont typeface="Nunito Light"/>
              <a:buChar char="○"/>
              <a:defRPr/>
            </a:lvl2pPr>
            <a:lvl3pPr marL="1371600" lvl="2" indent="-304800">
              <a:lnSpc>
                <a:spcPct val="100000"/>
              </a:lnSpc>
              <a:spcBef>
                <a:spcPts val="0"/>
              </a:spcBef>
              <a:spcAft>
                <a:spcPts val="0"/>
              </a:spcAft>
              <a:buSzPts val="1200"/>
              <a:buFont typeface="Nunito Light"/>
              <a:buChar char="■"/>
              <a:defRPr/>
            </a:lvl3pPr>
            <a:lvl4pPr marL="1828800" lvl="3" indent="-304800">
              <a:lnSpc>
                <a:spcPct val="100000"/>
              </a:lnSpc>
              <a:spcBef>
                <a:spcPts val="0"/>
              </a:spcBef>
              <a:spcAft>
                <a:spcPts val="0"/>
              </a:spcAft>
              <a:buSzPts val="1200"/>
              <a:buFont typeface="Nunito Light"/>
              <a:buChar char="●"/>
              <a:defRPr/>
            </a:lvl4pPr>
            <a:lvl5pPr marL="2286000" lvl="4" indent="-304800">
              <a:lnSpc>
                <a:spcPct val="100000"/>
              </a:lnSpc>
              <a:spcBef>
                <a:spcPts val="0"/>
              </a:spcBef>
              <a:spcAft>
                <a:spcPts val="0"/>
              </a:spcAft>
              <a:buSzPts val="1200"/>
              <a:buFont typeface="Nunito Light"/>
              <a:buChar char="○"/>
              <a:defRPr/>
            </a:lvl5pPr>
            <a:lvl6pPr marL="2743200" lvl="5" indent="-304800">
              <a:lnSpc>
                <a:spcPct val="100000"/>
              </a:lnSpc>
              <a:spcBef>
                <a:spcPts val="0"/>
              </a:spcBef>
              <a:spcAft>
                <a:spcPts val="0"/>
              </a:spcAft>
              <a:buSzPts val="1200"/>
              <a:buFont typeface="Nunito Light"/>
              <a:buChar char="■"/>
              <a:defRPr/>
            </a:lvl6pPr>
            <a:lvl7pPr marL="3200400" lvl="6" indent="-304800">
              <a:lnSpc>
                <a:spcPct val="100000"/>
              </a:lnSpc>
              <a:spcBef>
                <a:spcPts val="0"/>
              </a:spcBef>
              <a:spcAft>
                <a:spcPts val="0"/>
              </a:spcAft>
              <a:buSzPts val="1200"/>
              <a:buFont typeface="Nunito Light"/>
              <a:buChar char="●"/>
              <a:defRPr/>
            </a:lvl7pPr>
            <a:lvl8pPr marL="3657600" lvl="7" indent="-304800">
              <a:lnSpc>
                <a:spcPct val="100000"/>
              </a:lnSpc>
              <a:spcBef>
                <a:spcPts val="0"/>
              </a:spcBef>
              <a:spcAft>
                <a:spcPts val="0"/>
              </a:spcAft>
              <a:buSzPts val="1200"/>
              <a:buFont typeface="Nunito Light"/>
              <a:buChar char="○"/>
              <a:defRPr/>
            </a:lvl8pPr>
            <a:lvl9pPr marL="4114800" lvl="8" indent="-304800">
              <a:lnSpc>
                <a:spcPct val="100000"/>
              </a:lnSpc>
              <a:spcBef>
                <a:spcPts val="0"/>
              </a:spcBef>
              <a:spcAft>
                <a:spcPts val="0"/>
              </a:spcAft>
              <a:buSzPts val="1200"/>
              <a:buFont typeface="Nunito Light"/>
              <a:buChar char="■"/>
              <a:defRPr/>
            </a:lvl9pPr>
          </a:lstStyle>
          <a:p>
            <a:endParaRPr/>
          </a:p>
        </p:txBody>
      </p:sp>
      <p:sp>
        <p:nvSpPr>
          <p:cNvPr id="172" name="Google Shape;172;p18"/>
          <p:cNvSpPr txBox="1">
            <a:spLocks noGrp="1"/>
          </p:cNvSpPr>
          <p:nvPr>
            <p:ph type="subTitle" idx="2"/>
          </p:nvPr>
        </p:nvSpPr>
        <p:spPr>
          <a:xfrm>
            <a:off x="2145600" y="2101150"/>
            <a:ext cx="4852800" cy="1763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84"/>
        <p:cNvGrpSpPr/>
        <p:nvPr/>
      </p:nvGrpSpPr>
      <p:grpSpPr>
        <a:xfrm>
          <a:off x="0" y="0"/>
          <a:ext cx="0" cy="0"/>
          <a:chOff x="0" y="0"/>
          <a:chExt cx="0" cy="0"/>
        </a:xfrm>
      </p:grpSpPr>
      <p:pic>
        <p:nvPicPr>
          <p:cNvPr id="285" name="Google Shape;285;p2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86" name="Google Shape;286;p29"/>
          <p:cNvSpPr txBox="1">
            <a:spLocks noGrp="1"/>
          </p:cNvSpPr>
          <p:nvPr>
            <p:ph type="title"/>
          </p:nvPr>
        </p:nvSpPr>
        <p:spPr>
          <a:xfrm>
            <a:off x="713227" y="540000"/>
            <a:ext cx="41514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7" name="Google Shape;287;p29"/>
          <p:cNvSpPr txBox="1">
            <a:spLocks noGrp="1"/>
          </p:cNvSpPr>
          <p:nvPr>
            <p:ph type="subTitle" idx="1"/>
          </p:nvPr>
        </p:nvSpPr>
        <p:spPr>
          <a:xfrm>
            <a:off x="713213" y="2369350"/>
            <a:ext cx="36993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29"/>
          <p:cNvSpPr>
            <a:spLocks noGrp="1"/>
          </p:cNvSpPr>
          <p:nvPr>
            <p:ph type="pic" idx="2"/>
          </p:nvPr>
        </p:nvSpPr>
        <p:spPr>
          <a:xfrm>
            <a:off x="713225" y="539550"/>
            <a:ext cx="3072600" cy="4064400"/>
          </a:xfrm>
          <a:prstGeom prst="round2DiagRect">
            <a:avLst>
              <a:gd name="adj1" fmla="val 16667"/>
              <a:gd name="adj2" fmla="val 0"/>
            </a:avLst>
          </a:prstGeom>
          <a:noFill/>
          <a:ln>
            <a:noFill/>
          </a:ln>
        </p:spPr>
      </p:sp>
      <p:grpSp>
        <p:nvGrpSpPr>
          <p:cNvPr id="289" name="Google Shape;289;p29"/>
          <p:cNvGrpSpPr/>
          <p:nvPr/>
        </p:nvGrpSpPr>
        <p:grpSpPr>
          <a:xfrm>
            <a:off x="-6816" y="0"/>
            <a:ext cx="9150952" cy="5153913"/>
            <a:chOff x="-6816" y="0"/>
            <a:chExt cx="9150952" cy="5153913"/>
          </a:xfrm>
        </p:grpSpPr>
        <p:grpSp>
          <p:nvGrpSpPr>
            <p:cNvPr id="290" name="Google Shape;290;p29"/>
            <p:cNvGrpSpPr/>
            <p:nvPr/>
          </p:nvGrpSpPr>
          <p:grpSpPr>
            <a:xfrm flipH="1">
              <a:off x="5354613" y="0"/>
              <a:ext cx="3789523" cy="359400"/>
              <a:chOff x="0" y="0"/>
              <a:chExt cx="3789523" cy="359400"/>
            </a:xfrm>
          </p:grpSpPr>
          <p:pic>
            <p:nvPicPr>
              <p:cNvPr id="291" name="Google Shape;291;p29"/>
              <p:cNvPicPr preferRelativeResize="0"/>
              <p:nvPr/>
            </p:nvPicPr>
            <p:blipFill>
              <a:blip r:embed="rId3">
                <a:alphaModFix/>
              </a:blip>
              <a:stretch>
                <a:fillRect/>
              </a:stretch>
            </p:blipFill>
            <p:spPr>
              <a:xfrm>
                <a:off x="0" y="0"/>
                <a:ext cx="3789523" cy="359400"/>
              </a:xfrm>
              <a:prstGeom prst="rect">
                <a:avLst/>
              </a:prstGeom>
              <a:noFill/>
              <a:ln>
                <a:noFill/>
              </a:ln>
            </p:spPr>
          </p:pic>
          <p:pic>
            <p:nvPicPr>
              <p:cNvPr id="292" name="Google Shape;292;p29"/>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nvGrpSpPr>
            <p:cNvPr id="293" name="Google Shape;293;p29"/>
            <p:cNvGrpSpPr/>
            <p:nvPr/>
          </p:nvGrpSpPr>
          <p:grpSpPr>
            <a:xfrm flipH="1">
              <a:off x="-6816" y="4765888"/>
              <a:ext cx="3785698" cy="388025"/>
              <a:chOff x="5363346" y="4765888"/>
              <a:chExt cx="3785698" cy="388025"/>
            </a:xfrm>
          </p:grpSpPr>
          <p:pic>
            <p:nvPicPr>
              <p:cNvPr id="294" name="Google Shape;294;p29"/>
              <p:cNvPicPr preferRelativeResize="0"/>
              <p:nvPr/>
            </p:nvPicPr>
            <p:blipFill>
              <a:blip r:embed="rId5">
                <a:alphaModFix/>
              </a:blip>
              <a:stretch>
                <a:fillRect/>
              </a:stretch>
            </p:blipFill>
            <p:spPr>
              <a:xfrm rot="10800000">
                <a:off x="5363346" y="4765888"/>
                <a:ext cx="3785698" cy="388025"/>
              </a:xfrm>
              <a:prstGeom prst="rect">
                <a:avLst/>
              </a:prstGeom>
              <a:noFill/>
              <a:ln>
                <a:noFill/>
              </a:ln>
            </p:spPr>
          </p:pic>
          <p:pic>
            <p:nvPicPr>
              <p:cNvPr id="295" name="Google Shape;295;p29"/>
              <p:cNvPicPr preferRelativeResize="0"/>
              <p:nvPr/>
            </p:nvPicPr>
            <p:blipFill>
              <a:blip r:embed="rId4">
                <a:alphaModFix/>
              </a:blip>
              <a:stretch>
                <a:fillRect/>
              </a:stretch>
            </p:blipFill>
            <p:spPr>
              <a:xfrm rot="10800000">
                <a:off x="7300206" y="4925405"/>
                <a:ext cx="1585464" cy="69000"/>
              </a:xfrm>
              <a:prstGeom prst="rect">
                <a:avLst/>
              </a:prstGeom>
              <a:noFill/>
              <a:ln>
                <a:noFill/>
              </a:ln>
            </p:spPr>
          </p:pic>
        </p:grpSp>
      </p:grpSp>
      <p:grpSp>
        <p:nvGrpSpPr>
          <p:cNvPr id="296" name="Google Shape;296;p29"/>
          <p:cNvGrpSpPr/>
          <p:nvPr/>
        </p:nvGrpSpPr>
        <p:grpSpPr>
          <a:xfrm>
            <a:off x="0" y="-11538"/>
            <a:ext cx="9143999" cy="5155025"/>
            <a:chOff x="0" y="-11538"/>
            <a:chExt cx="9143999" cy="5155025"/>
          </a:xfrm>
        </p:grpSpPr>
        <p:pic>
          <p:nvPicPr>
            <p:cNvPr id="297" name="Google Shape;297;p29"/>
            <p:cNvPicPr preferRelativeResize="0"/>
            <p:nvPr/>
          </p:nvPicPr>
          <p:blipFill>
            <a:blip r:embed="rId6">
              <a:alphaModFix/>
            </a:blip>
            <a:stretch>
              <a:fillRect/>
            </a:stretch>
          </p:blipFill>
          <p:spPr>
            <a:xfrm flipH="1">
              <a:off x="0" y="-11538"/>
              <a:ext cx="972775" cy="972775"/>
            </a:xfrm>
            <a:prstGeom prst="rect">
              <a:avLst/>
            </a:prstGeom>
            <a:noFill/>
            <a:ln>
              <a:noFill/>
            </a:ln>
          </p:spPr>
        </p:pic>
        <p:pic>
          <p:nvPicPr>
            <p:cNvPr id="298" name="Google Shape;298;p29"/>
            <p:cNvPicPr preferRelativeResize="0"/>
            <p:nvPr/>
          </p:nvPicPr>
          <p:blipFill>
            <a:blip r:embed="rId7">
              <a:alphaModFix/>
            </a:blip>
            <a:stretch>
              <a:fillRect/>
            </a:stretch>
          </p:blipFill>
          <p:spPr>
            <a:xfrm flipH="1">
              <a:off x="8171224" y="4170713"/>
              <a:ext cx="972775" cy="972775"/>
            </a:xfrm>
            <a:prstGeom prst="rect">
              <a:avLst/>
            </a:prstGeom>
            <a:noFill/>
            <a:ln>
              <a:noFill/>
            </a:ln>
          </p:spPr>
        </p:pic>
      </p:grpSp>
      <p:sp>
        <p:nvSpPr>
          <p:cNvPr id="299" name="Google Shape;299;p29"/>
          <p:cNvSpPr txBox="1"/>
          <p:nvPr/>
        </p:nvSpPr>
        <p:spPr>
          <a:xfrm>
            <a:off x="713224" y="3542325"/>
            <a:ext cx="3425400" cy="64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lang="en" sz="1000" b="1" u="sng">
                <a:solidFill>
                  <a:schemeClr val="hlink"/>
                </a:solidFill>
                <a:latin typeface="Poppins"/>
                <a:ea typeface="Poppins"/>
                <a:cs typeface="Poppins"/>
                <a:sym typeface="Poppins"/>
                <a:hlinkClick r:id="rId8"/>
              </a:rPr>
              <a:t>Slidesgo</a:t>
            </a:r>
            <a:r>
              <a:rPr lang="en" sz="1000">
                <a:solidFill>
                  <a:schemeClr val="dk1"/>
                </a:solidFill>
                <a:latin typeface="Poppins"/>
                <a:ea typeface="Poppins"/>
                <a:cs typeface="Poppins"/>
                <a:sym typeface="Poppins"/>
              </a:rPr>
              <a:t>, and includes icons, infographics &amp; images by </a:t>
            </a:r>
            <a:r>
              <a:rPr lang="en" sz="1000" b="1" u="sng">
                <a:solidFill>
                  <a:schemeClr val="dk1"/>
                </a:solidFill>
                <a:latin typeface="Poppins"/>
                <a:ea typeface="Poppins"/>
                <a:cs typeface="Poppins"/>
                <a:sym typeface="Poppins"/>
                <a:hlinkClick r:id="rId9">
                  <a:extLst>
                    <a:ext uri="{A12FA001-AC4F-418D-AE19-62706E023703}">
                      <ahyp:hlinkClr xmlns:ahyp="http://schemas.microsoft.com/office/drawing/2018/hyperlinkcolor" val="tx"/>
                    </a:ext>
                  </a:extLst>
                </a:hlinkClick>
              </a:rPr>
              <a:t>Freepik</a:t>
            </a:r>
            <a:r>
              <a:rPr lang="en" sz="1000" u="sng">
                <a:solidFill>
                  <a:schemeClr val="dk1"/>
                </a:solidFill>
                <a:latin typeface="Poppins"/>
                <a:ea typeface="Poppins"/>
                <a:cs typeface="Poppins"/>
                <a:sym typeface="Poppins"/>
              </a:rPr>
              <a:t> </a:t>
            </a:r>
            <a:endParaRPr sz="1000" b="1" u="sng" dirty="0">
              <a:solidFill>
                <a:schemeClr val="dk1"/>
              </a:solidFill>
              <a:latin typeface="Poppins"/>
              <a:ea typeface="Poppins"/>
              <a:cs typeface="Poppins"/>
              <a:sym typeface="Poppi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0"/>
        <p:cNvGrpSpPr/>
        <p:nvPr/>
      </p:nvGrpSpPr>
      <p:grpSpPr>
        <a:xfrm>
          <a:off x="0" y="0"/>
          <a:ext cx="0" cy="0"/>
          <a:chOff x="0" y="0"/>
          <a:chExt cx="0" cy="0"/>
        </a:xfrm>
      </p:grpSpPr>
      <p:pic>
        <p:nvPicPr>
          <p:cNvPr id="301" name="Google Shape;301;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2" name="Google Shape;302;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3" name="Google Shape;303;p30"/>
          <p:cNvPicPr preferRelativeResize="0"/>
          <p:nvPr/>
        </p:nvPicPr>
        <p:blipFill rotWithShape="1">
          <a:blip r:embed="rId3">
            <a:alphaModFix/>
          </a:blip>
          <a:srcRect t="129" b="129"/>
          <a:stretch/>
        </p:blipFill>
        <p:spPr>
          <a:xfrm rot="-5400000">
            <a:off x="-145124" y="3582752"/>
            <a:ext cx="1716695" cy="1307947"/>
          </a:xfrm>
          <a:prstGeom prst="rect">
            <a:avLst/>
          </a:prstGeom>
          <a:noFill/>
          <a:ln>
            <a:noFill/>
          </a:ln>
        </p:spPr>
      </p:pic>
      <p:pic>
        <p:nvPicPr>
          <p:cNvPr id="304" name="Google Shape;304;p30"/>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305" name="Google Shape;305;p30"/>
          <p:cNvGrpSpPr/>
          <p:nvPr/>
        </p:nvGrpSpPr>
        <p:grpSpPr>
          <a:xfrm>
            <a:off x="0" y="-13638"/>
            <a:ext cx="8878852" cy="4923618"/>
            <a:chOff x="0" y="-13638"/>
            <a:chExt cx="8878852" cy="4923618"/>
          </a:xfrm>
        </p:grpSpPr>
        <p:pic>
          <p:nvPicPr>
            <p:cNvPr id="306" name="Google Shape;306;p30"/>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307" name="Google Shape;307;p30"/>
            <p:cNvGrpSpPr/>
            <p:nvPr/>
          </p:nvGrpSpPr>
          <p:grpSpPr>
            <a:xfrm>
              <a:off x="0" y="-13638"/>
              <a:ext cx="6523526" cy="536050"/>
              <a:chOff x="0" y="-13638"/>
              <a:chExt cx="6523526" cy="536050"/>
            </a:xfrm>
          </p:grpSpPr>
          <p:pic>
            <p:nvPicPr>
              <p:cNvPr id="308" name="Google Shape;308;p30"/>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309" name="Google Shape;309;p30"/>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0"/>
        <p:cNvGrpSpPr/>
        <p:nvPr/>
      </p:nvGrpSpPr>
      <p:grpSpPr>
        <a:xfrm>
          <a:off x="0" y="0"/>
          <a:ext cx="0" cy="0"/>
          <a:chOff x="0" y="0"/>
          <a:chExt cx="0" cy="0"/>
        </a:xfrm>
      </p:grpSpPr>
      <p:pic>
        <p:nvPicPr>
          <p:cNvPr id="311" name="Google Shape;311;p31"/>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12" name="Google Shape;312;p31"/>
          <p:cNvPicPr preferRelativeResize="0"/>
          <p:nvPr/>
        </p:nvPicPr>
        <p:blipFill rotWithShape="1">
          <a:blip r:embed="rId3">
            <a:alphaModFix/>
          </a:blip>
          <a:srcRect l="73637" t="129" b="129"/>
          <a:stretch/>
        </p:blipFill>
        <p:spPr>
          <a:xfrm>
            <a:off x="8632789" y="38875"/>
            <a:ext cx="452574" cy="1307951"/>
          </a:xfrm>
          <a:prstGeom prst="rect">
            <a:avLst/>
          </a:prstGeom>
          <a:noFill/>
          <a:ln>
            <a:noFill/>
          </a:ln>
        </p:spPr>
      </p:pic>
      <p:grpSp>
        <p:nvGrpSpPr>
          <p:cNvPr id="313" name="Google Shape;313;p31"/>
          <p:cNvGrpSpPr/>
          <p:nvPr/>
        </p:nvGrpSpPr>
        <p:grpSpPr>
          <a:xfrm>
            <a:off x="-26" y="-20456"/>
            <a:ext cx="972776" cy="5162894"/>
            <a:chOff x="-26" y="-20456"/>
            <a:chExt cx="972776" cy="5162894"/>
          </a:xfrm>
        </p:grpSpPr>
        <p:pic>
          <p:nvPicPr>
            <p:cNvPr id="314" name="Google Shape;314;p31"/>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315" name="Google Shape;315;p31"/>
            <p:cNvPicPr preferRelativeResize="0"/>
            <p:nvPr/>
          </p:nvPicPr>
          <p:blipFill>
            <a:blip r:embed="rId5">
              <a:alphaModFix/>
            </a:blip>
            <a:stretch>
              <a:fillRect/>
            </a:stretch>
          </p:blipFill>
          <p:spPr>
            <a:xfrm rot="5400000" flipH="1">
              <a:off x="-26" y="4169663"/>
              <a:ext cx="972775" cy="972775"/>
            </a:xfrm>
            <a:prstGeom prst="rect">
              <a:avLst/>
            </a:prstGeom>
            <a:noFill/>
            <a:ln>
              <a:noFill/>
            </a:ln>
          </p:spPr>
        </p:pic>
      </p:grpSp>
      <p:grpSp>
        <p:nvGrpSpPr>
          <p:cNvPr id="316" name="Google Shape;316;p31"/>
          <p:cNvGrpSpPr/>
          <p:nvPr/>
        </p:nvGrpSpPr>
        <p:grpSpPr>
          <a:xfrm rot="10800000">
            <a:off x="5368113" y="4784100"/>
            <a:ext cx="3789523" cy="359400"/>
            <a:chOff x="-13638" y="0"/>
            <a:chExt cx="3789523" cy="359400"/>
          </a:xfrm>
        </p:grpSpPr>
        <p:pic>
          <p:nvPicPr>
            <p:cNvPr id="317" name="Google Shape;317;p31"/>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318" name="Google Shape;318;p31"/>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5" name="Google Shape;25;p3"/>
          <p:cNvGrpSpPr/>
          <p:nvPr/>
        </p:nvGrpSpPr>
        <p:grpSpPr>
          <a:xfrm>
            <a:off x="4303195" y="4617494"/>
            <a:ext cx="4845850"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5690275" y="1037350"/>
            <a:ext cx="1097400" cy="1097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a:spLocks noGrp="1"/>
          </p:cNvSpPr>
          <p:nvPr>
            <p:ph type="pic" idx="3"/>
          </p:nvPr>
        </p:nvSpPr>
        <p:spPr>
          <a:xfrm>
            <a:off x="713225" y="539500"/>
            <a:ext cx="2760600" cy="4064400"/>
          </a:xfrm>
          <a:prstGeom prst="round2DiagRect">
            <a:avLst>
              <a:gd name="adj1" fmla="val 16667"/>
              <a:gd name="adj2" fmla="val 0"/>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3553500" y="3054555"/>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2"/>
          </p:nvPr>
        </p:nvSpPr>
        <p:spPr>
          <a:xfrm>
            <a:off x="3553500" y="1649136"/>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5"/>
          <p:cNvSpPr txBox="1">
            <a:spLocks noGrp="1"/>
          </p:cNvSpPr>
          <p:nvPr>
            <p:ph type="subTitle" idx="3"/>
          </p:nvPr>
        </p:nvSpPr>
        <p:spPr>
          <a:xfrm>
            <a:off x="1859700" y="1649136"/>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46" name="Google Shape;46;p5"/>
          <p:cNvSpPr txBox="1">
            <a:spLocks noGrp="1"/>
          </p:cNvSpPr>
          <p:nvPr>
            <p:ph type="subTitle" idx="4"/>
          </p:nvPr>
        </p:nvSpPr>
        <p:spPr>
          <a:xfrm>
            <a:off x="1859700" y="3054549"/>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7"/>
          <p:cNvSpPr txBox="1">
            <a:spLocks noGrp="1"/>
          </p:cNvSpPr>
          <p:nvPr>
            <p:ph type="subTitle" idx="1"/>
          </p:nvPr>
        </p:nvSpPr>
        <p:spPr>
          <a:xfrm>
            <a:off x="713225" y="2109663"/>
            <a:ext cx="4294800" cy="25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60" name="Google Shape;60;p7"/>
          <p:cNvSpPr>
            <a:spLocks noGrp="1"/>
          </p:cNvSpPr>
          <p:nvPr>
            <p:ph type="pic" idx="2"/>
          </p:nvPr>
        </p:nvSpPr>
        <p:spPr>
          <a:xfrm>
            <a:off x="5643775" y="539500"/>
            <a:ext cx="2787000" cy="4064400"/>
          </a:xfrm>
          <a:prstGeom prst="round2DiagRect">
            <a:avLst>
              <a:gd name="adj1" fmla="val 16667"/>
              <a:gd name="adj2" fmla="val 0"/>
            </a:avLst>
          </a:prstGeom>
          <a:noFill/>
          <a:ln>
            <a:noFill/>
          </a:ln>
        </p:spPr>
      </p:sp>
      <p:pic>
        <p:nvPicPr>
          <p:cNvPr id="61" name="Google Shape;61;p7"/>
          <p:cNvPicPr preferRelativeResize="0"/>
          <p:nvPr/>
        </p:nvPicPr>
        <p:blipFill>
          <a:blip r:embed="rId3">
            <a:alphaModFix/>
          </a:blip>
          <a:stretch>
            <a:fillRect/>
          </a:stretch>
        </p:blipFill>
        <p:spPr>
          <a:xfrm rot="-5400000" flipH="1">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t="129" b="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9" name="Google Shape;69;p8"/>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rot="5400000" flipH="1">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a:spLocks noGrp="1"/>
          </p:cNvSpPr>
          <p:nvPr>
            <p:ph type="pic" idx="2"/>
          </p:nvPr>
        </p:nvSpPr>
        <p:spPr>
          <a:xfrm>
            <a:off x="0" y="0"/>
            <a:ext cx="9144000" cy="5143500"/>
          </a:xfrm>
          <a:prstGeom prst="rect">
            <a:avLst/>
          </a:prstGeom>
          <a:noFill/>
          <a:ln>
            <a:noFill/>
          </a:ln>
        </p:spPr>
      </p:sp>
      <p:sp>
        <p:nvSpPr>
          <p:cNvPr id="86" name="Google Shape;8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89" name="Google Shape;89;p11"/>
          <p:cNvSpPr txBox="1">
            <a:spLocks noGrp="1"/>
          </p:cNvSpPr>
          <p:nvPr>
            <p:ph type="title" hasCustomPrompt="1"/>
          </p:nvPr>
        </p:nvSpPr>
        <p:spPr>
          <a:xfrm>
            <a:off x="2476500" y="1872450"/>
            <a:ext cx="4191000" cy="10437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2476500" y="2839950"/>
            <a:ext cx="4191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91" name="Google Shape;91;p11"/>
          <p:cNvPicPr preferRelativeResize="0"/>
          <p:nvPr/>
        </p:nvPicPr>
        <p:blipFill>
          <a:blip r:embed="rId3">
            <a:alphaModFix/>
          </a:blip>
          <a:stretch>
            <a:fillRect/>
          </a:stretch>
        </p:blipFill>
        <p:spPr>
          <a:xfrm rot="5400000">
            <a:off x="-170784" y="263618"/>
            <a:ext cx="1768000" cy="1350575"/>
          </a:xfrm>
          <a:prstGeom prst="rect">
            <a:avLst/>
          </a:prstGeom>
          <a:noFill/>
          <a:ln>
            <a:noFill/>
          </a:ln>
        </p:spPr>
      </p:pic>
      <p:grpSp>
        <p:nvGrpSpPr>
          <p:cNvPr id="92" name="Google Shape;92;p11"/>
          <p:cNvGrpSpPr/>
          <p:nvPr/>
        </p:nvGrpSpPr>
        <p:grpSpPr>
          <a:xfrm flipH="1">
            <a:off x="0" y="0"/>
            <a:ext cx="9144000" cy="5158300"/>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5031" y="0"/>
            <a:ext cx="9149031" cy="5153900"/>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75" r:id="rId12"/>
    <p:sldLayoutId id="2147483676"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udra505/Adventureworks-Sales-Analysis/blob/main/README.md#part-1-Sales-Overview"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udra505/Adventureworks-Sales-Analysis/blob/main/README.md#part-2-Regional-Performance"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udra505/Adventureworks-Sales-Analysis/blob/main/README.md#part-3-Product-Insight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udra505/Adventureworks-Sales-Analysis/blob/main/README.md#part-4-Customer-Insight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pexels.com/it-it/foto/persona-che-indica-sulla-carta-669614/" TargetMode="Externa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freestock.com/free-videos/animation-full-fluttering-national-flag-malawi-2479466" TargetMode="Externa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www.flickr.com/photos/36836555@N00/254449434" TargetMode="Externa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blog.patentology.com.au/2018/05/"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ctrTitle"/>
          </p:nvPr>
        </p:nvSpPr>
        <p:spPr>
          <a:xfrm>
            <a:off x="1593908" y="1601441"/>
            <a:ext cx="5956183" cy="17706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AdventureWorks Sales Insight- Maven Analytics Project</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2">
          <a:extLst>
            <a:ext uri="{FF2B5EF4-FFF2-40B4-BE49-F238E27FC236}">
              <a16:creationId xmlns:a16="http://schemas.microsoft.com/office/drawing/2014/main" id="{82757B6D-D0AD-31F9-2C91-6E658CDC913E}"/>
            </a:ext>
          </a:extLst>
        </p:cNvPr>
        <p:cNvGrpSpPr/>
        <p:nvPr/>
      </p:nvGrpSpPr>
      <p:grpSpPr>
        <a:xfrm>
          <a:off x="0" y="0"/>
          <a:ext cx="0" cy="0"/>
          <a:chOff x="0" y="0"/>
          <a:chExt cx="0" cy="0"/>
        </a:xfrm>
      </p:grpSpPr>
      <p:sp>
        <p:nvSpPr>
          <p:cNvPr id="483" name="Google Shape;483;p46">
            <a:extLst>
              <a:ext uri="{FF2B5EF4-FFF2-40B4-BE49-F238E27FC236}">
                <a16:creationId xmlns:a16="http://schemas.microsoft.com/office/drawing/2014/main" id="{E54CAAB9-1195-6A6B-7696-B8DD3342F4E9}"/>
              </a:ext>
            </a:extLst>
          </p:cNvPr>
          <p:cNvSpPr txBox="1">
            <a:spLocks noGrp="1"/>
          </p:cNvSpPr>
          <p:nvPr>
            <p:ph type="title"/>
          </p:nvPr>
        </p:nvSpPr>
        <p:spPr>
          <a:xfrm>
            <a:off x="1737013" y="1938952"/>
            <a:ext cx="5669973" cy="104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KEY INSIGHTS</a:t>
            </a:r>
            <a:endParaRPr sz="4000" dirty="0"/>
          </a:p>
        </p:txBody>
      </p:sp>
    </p:spTree>
    <p:extLst>
      <p:ext uri="{BB962C8B-B14F-4D97-AF65-F5344CB8AC3E}">
        <p14:creationId xmlns:p14="http://schemas.microsoft.com/office/powerpoint/2010/main" val="1235534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FC45B052-ABEE-0D68-FDF6-60EAACC92B6A}"/>
            </a:ext>
          </a:extLst>
        </p:cNvPr>
        <p:cNvGrpSpPr/>
        <p:nvPr/>
      </p:nvGrpSpPr>
      <p:grpSpPr>
        <a:xfrm>
          <a:off x="0" y="0"/>
          <a:ext cx="0" cy="0"/>
          <a:chOff x="0" y="0"/>
          <a:chExt cx="0" cy="0"/>
        </a:xfrm>
      </p:grpSpPr>
      <p:sp>
        <p:nvSpPr>
          <p:cNvPr id="386" name="Google Shape;386;p41">
            <a:extLst>
              <a:ext uri="{FF2B5EF4-FFF2-40B4-BE49-F238E27FC236}">
                <a16:creationId xmlns:a16="http://schemas.microsoft.com/office/drawing/2014/main" id="{CF254417-B9EF-9C9C-BB0C-25372C6EDBD2}"/>
              </a:ext>
            </a:extLst>
          </p:cNvPr>
          <p:cNvSpPr txBox="1">
            <a:spLocks noGrp="1"/>
          </p:cNvSpPr>
          <p:nvPr>
            <p:ph type="title"/>
          </p:nvPr>
        </p:nvSpPr>
        <p:spPr>
          <a:xfrm>
            <a:off x="636600" y="739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SALES OVERVIEW</a:t>
            </a:r>
            <a:endParaRPr sz="2400" dirty="0"/>
          </a:p>
        </p:txBody>
      </p:sp>
      <p:sp>
        <p:nvSpPr>
          <p:cNvPr id="388" name="Google Shape;388;p41">
            <a:extLst>
              <a:ext uri="{FF2B5EF4-FFF2-40B4-BE49-F238E27FC236}">
                <a16:creationId xmlns:a16="http://schemas.microsoft.com/office/drawing/2014/main" id="{4FDEEB54-C475-F971-0CF7-201BD5D1D0F0}"/>
              </a:ext>
            </a:extLst>
          </p:cNvPr>
          <p:cNvSpPr txBox="1">
            <a:spLocks noGrp="1"/>
          </p:cNvSpPr>
          <p:nvPr>
            <p:ph type="subTitle" idx="2"/>
          </p:nvPr>
        </p:nvSpPr>
        <p:spPr>
          <a:xfrm>
            <a:off x="1088325" y="3054275"/>
            <a:ext cx="7438291" cy="1625338"/>
          </a:xfrm>
          <a:prstGeom prst="rect">
            <a:avLst/>
          </a:prstGeom>
        </p:spPr>
        <p:txBody>
          <a:bodyPr spcFirstLastPara="1" wrap="square" lIns="91425" tIns="91425" rIns="91425" bIns="91425" anchor="ctr" anchorCtr="0">
            <a:noAutofit/>
          </a:bodyPr>
          <a:lstStyle/>
          <a:p>
            <a:pPr marL="0"/>
            <a:r>
              <a:rPr lang="en-US" sz="1100" b="1" dirty="0"/>
              <a:t>Summary (2020–2022)</a:t>
            </a:r>
          </a:p>
          <a:p>
            <a:pPr marL="0">
              <a:spcBef>
                <a:spcPts val="300"/>
              </a:spcBef>
            </a:pPr>
            <a:r>
              <a:rPr lang="en-US" sz="1100" dirty="0"/>
              <a:t>Sales peaked in 2021 with $9.3M revenue and stabilized in 2022, orders grew steadily while return rates declined from 3.3% to 2.1%, showing improved fulfillment or satisfaction. Seasonal spikes were observed in late 2021, likely driven by demand surges or promotions. Accessories led in volume, bikes in revenue, and clothing gained traction in 2022. Top products included Water Bottle – 30 oz. (most ordered) and Sport-100 Helmet (high revenue, high returns). While at the subcategory level, Tires and Tubes contributed over a third of total orders (36.1% or 9.1K)</a:t>
            </a:r>
          </a:p>
          <a:p>
            <a:pPr marL="0"/>
            <a:endParaRPr lang="en-US" sz="1100" dirty="0"/>
          </a:p>
          <a:p>
            <a:pPr marL="0"/>
            <a:r>
              <a:rPr lang="en-US" sz="1100" b="1" i="1" dirty="0">
                <a:hlinkClick r:id="rId3"/>
              </a:rPr>
              <a:t>Click to view full Sales Analysis</a:t>
            </a:r>
            <a:endParaRPr lang="en-US" sz="1100" b="1" i="1" dirty="0"/>
          </a:p>
        </p:txBody>
      </p:sp>
      <p:pic>
        <p:nvPicPr>
          <p:cNvPr id="13" name="Picture 12">
            <a:extLst>
              <a:ext uri="{FF2B5EF4-FFF2-40B4-BE49-F238E27FC236}">
                <a16:creationId xmlns:a16="http://schemas.microsoft.com/office/drawing/2014/main" id="{C1207D82-E7E8-77FA-A784-2222D4EA5FE9}"/>
              </a:ext>
            </a:extLst>
          </p:cNvPr>
          <p:cNvPicPr>
            <a:picLocks noChangeAspect="1"/>
          </p:cNvPicPr>
          <p:nvPr/>
        </p:nvPicPr>
        <p:blipFill rotWithShape="1">
          <a:blip r:embed="rId4"/>
          <a:srcRect l="-15259" r="-17695"/>
          <a:stretch>
            <a:fillRect/>
          </a:stretch>
        </p:blipFill>
        <p:spPr>
          <a:xfrm>
            <a:off x="706582" y="522076"/>
            <a:ext cx="7547955" cy="2412318"/>
          </a:xfrm>
          <a:prstGeom prst="rect">
            <a:avLst/>
          </a:prstGeom>
        </p:spPr>
      </p:pic>
    </p:spTree>
    <p:extLst>
      <p:ext uri="{BB962C8B-B14F-4D97-AF65-F5344CB8AC3E}">
        <p14:creationId xmlns:p14="http://schemas.microsoft.com/office/powerpoint/2010/main" val="2514794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EE880CEF-605E-0E52-C0D1-D5965DB749B0}"/>
            </a:ext>
          </a:extLst>
        </p:cNvPr>
        <p:cNvGrpSpPr/>
        <p:nvPr/>
      </p:nvGrpSpPr>
      <p:grpSpPr>
        <a:xfrm>
          <a:off x="0" y="0"/>
          <a:ext cx="0" cy="0"/>
          <a:chOff x="0" y="0"/>
          <a:chExt cx="0" cy="0"/>
        </a:xfrm>
      </p:grpSpPr>
      <p:sp>
        <p:nvSpPr>
          <p:cNvPr id="386" name="Google Shape;386;p41">
            <a:extLst>
              <a:ext uri="{FF2B5EF4-FFF2-40B4-BE49-F238E27FC236}">
                <a16:creationId xmlns:a16="http://schemas.microsoft.com/office/drawing/2014/main" id="{22DA9546-596B-5B70-5960-0E522F83C8F9}"/>
              </a:ext>
            </a:extLst>
          </p:cNvPr>
          <p:cNvSpPr txBox="1">
            <a:spLocks noGrp="1"/>
          </p:cNvSpPr>
          <p:nvPr>
            <p:ph type="title"/>
          </p:nvPr>
        </p:nvSpPr>
        <p:spPr>
          <a:xfrm>
            <a:off x="636600" y="739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TERRITORY OVERVIEW</a:t>
            </a:r>
            <a:endParaRPr sz="2400" dirty="0"/>
          </a:p>
        </p:txBody>
      </p:sp>
      <p:sp>
        <p:nvSpPr>
          <p:cNvPr id="388" name="Google Shape;388;p41">
            <a:extLst>
              <a:ext uri="{FF2B5EF4-FFF2-40B4-BE49-F238E27FC236}">
                <a16:creationId xmlns:a16="http://schemas.microsoft.com/office/drawing/2014/main" id="{FA7CD189-BA1D-8454-6FBB-8310DCB01985}"/>
              </a:ext>
            </a:extLst>
          </p:cNvPr>
          <p:cNvSpPr txBox="1">
            <a:spLocks noGrp="1"/>
          </p:cNvSpPr>
          <p:nvPr>
            <p:ph type="subTitle" idx="2"/>
          </p:nvPr>
        </p:nvSpPr>
        <p:spPr>
          <a:xfrm>
            <a:off x="902309" y="2793078"/>
            <a:ext cx="7438291" cy="1970928"/>
          </a:xfrm>
          <a:prstGeom prst="rect">
            <a:avLst/>
          </a:prstGeom>
        </p:spPr>
        <p:txBody>
          <a:bodyPr spcFirstLastPara="1" wrap="square" lIns="91425" tIns="91425" rIns="91425" bIns="91425" anchor="ctr" anchorCtr="0">
            <a:noAutofit/>
          </a:bodyPr>
          <a:lstStyle/>
          <a:p>
            <a:pPr marL="0"/>
            <a:r>
              <a:rPr lang="en-US" sz="1100" b="1" dirty="0"/>
              <a:t>Summary (2020–2022)</a:t>
            </a:r>
          </a:p>
          <a:p>
            <a:pPr marL="0">
              <a:spcBef>
                <a:spcPts val="300"/>
              </a:spcBef>
            </a:pPr>
            <a:r>
              <a:rPr lang="en-US" sz="1100" dirty="0"/>
              <a:t>North America led in both revenue and order volume, contributing over a third of global sales. Accessories emerged as the top-selling and most profitable category globally, reflecting consistent demand and customer preference. Europe had strong growth momentum (+13.9% MoM), but high bike return rates. The Pacific region was the smallest but fastest-growing region, with standout performance in Clothing (17.4%), suggesting untapped market potential. Across all regions, AWC Logo Cap and the 30 oz. Water Bottle consistently ranked as top-performing products. The United States stood out with the highest number of orders among all countries, contributing 36% of global order volume</a:t>
            </a:r>
          </a:p>
          <a:p>
            <a:pPr marL="0"/>
            <a:endParaRPr lang="en-US" sz="1100" dirty="0">
              <a:hlinkClick r:id="rId3"/>
            </a:endParaRPr>
          </a:p>
          <a:p>
            <a:pPr marL="0"/>
            <a:r>
              <a:rPr lang="en-US" sz="1100" b="1" i="1" dirty="0">
                <a:hlinkClick r:id="rId3"/>
              </a:rPr>
              <a:t>Click to view full Regional Analysis</a:t>
            </a:r>
            <a:endParaRPr lang="en-US" sz="1100" b="1" i="1" dirty="0"/>
          </a:p>
          <a:p>
            <a:pPr marL="0"/>
            <a:endParaRPr sz="1100" dirty="0"/>
          </a:p>
        </p:txBody>
      </p:sp>
      <p:pic>
        <p:nvPicPr>
          <p:cNvPr id="3" name="Picture 2">
            <a:extLst>
              <a:ext uri="{FF2B5EF4-FFF2-40B4-BE49-F238E27FC236}">
                <a16:creationId xmlns:a16="http://schemas.microsoft.com/office/drawing/2014/main" id="{7A093665-2C54-A6AA-8386-938BC61098C4}"/>
              </a:ext>
            </a:extLst>
          </p:cNvPr>
          <p:cNvPicPr>
            <a:picLocks noChangeAspect="1"/>
          </p:cNvPicPr>
          <p:nvPr/>
        </p:nvPicPr>
        <p:blipFill rotWithShape="1">
          <a:blip r:embed="rId4"/>
          <a:srcRect l="-1645" r="-1670"/>
          <a:stretch>
            <a:fillRect/>
          </a:stretch>
        </p:blipFill>
        <p:spPr>
          <a:xfrm>
            <a:off x="231646" y="545751"/>
            <a:ext cx="4223976" cy="2189136"/>
          </a:xfrm>
          <a:prstGeom prst="rect">
            <a:avLst/>
          </a:prstGeom>
        </p:spPr>
      </p:pic>
      <p:pic>
        <p:nvPicPr>
          <p:cNvPr id="5" name="Picture 4">
            <a:extLst>
              <a:ext uri="{FF2B5EF4-FFF2-40B4-BE49-F238E27FC236}">
                <a16:creationId xmlns:a16="http://schemas.microsoft.com/office/drawing/2014/main" id="{6853E58D-A6D0-CCD3-8C41-96FD27A320D9}"/>
              </a:ext>
            </a:extLst>
          </p:cNvPr>
          <p:cNvPicPr>
            <a:picLocks noChangeAspect="1"/>
          </p:cNvPicPr>
          <p:nvPr/>
        </p:nvPicPr>
        <p:blipFill rotWithShape="1">
          <a:blip r:embed="rId5"/>
          <a:srcRect l="2574" r="-813"/>
          <a:stretch>
            <a:fillRect/>
          </a:stretch>
        </p:blipFill>
        <p:spPr>
          <a:xfrm>
            <a:off x="4572000" y="545752"/>
            <a:ext cx="4064924" cy="2189136"/>
          </a:xfrm>
          <a:prstGeom prst="rect">
            <a:avLst/>
          </a:prstGeom>
        </p:spPr>
      </p:pic>
    </p:spTree>
    <p:extLst>
      <p:ext uri="{BB962C8B-B14F-4D97-AF65-F5344CB8AC3E}">
        <p14:creationId xmlns:p14="http://schemas.microsoft.com/office/powerpoint/2010/main" val="1468837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34D8EABB-65EE-A6E9-485E-6FFFF790CC15}"/>
            </a:ext>
          </a:extLst>
        </p:cNvPr>
        <p:cNvGrpSpPr/>
        <p:nvPr/>
      </p:nvGrpSpPr>
      <p:grpSpPr>
        <a:xfrm>
          <a:off x="0" y="0"/>
          <a:ext cx="0" cy="0"/>
          <a:chOff x="0" y="0"/>
          <a:chExt cx="0" cy="0"/>
        </a:xfrm>
      </p:grpSpPr>
      <p:sp>
        <p:nvSpPr>
          <p:cNvPr id="386" name="Google Shape;386;p41">
            <a:extLst>
              <a:ext uri="{FF2B5EF4-FFF2-40B4-BE49-F238E27FC236}">
                <a16:creationId xmlns:a16="http://schemas.microsoft.com/office/drawing/2014/main" id="{AB22C17E-6A82-8763-48AC-F7217FF36130}"/>
              </a:ext>
            </a:extLst>
          </p:cNvPr>
          <p:cNvSpPr txBox="1">
            <a:spLocks noGrp="1"/>
          </p:cNvSpPr>
          <p:nvPr>
            <p:ph type="title"/>
          </p:nvPr>
        </p:nvSpPr>
        <p:spPr>
          <a:xfrm>
            <a:off x="636600" y="739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PRODUCT OVERVIEW</a:t>
            </a:r>
            <a:endParaRPr sz="2400" dirty="0"/>
          </a:p>
        </p:txBody>
      </p:sp>
      <p:sp>
        <p:nvSpPr>
          <p:cNvPr id="388" name="Google Shape;388;p41">
            <a:extLst>
              <a:ext uri="{FF2B5EF4-FFF2-40B4-BE49-F238E27FC236}">
                <a16:creationId xmlns:a16="http://schemas.microsoft.com/office/drawing/2014/main" id="{1F122464-D5E8-2373-D60E-7CD07C0444AD}"/>
              </a:ext>
            </a:extLst>
          </p:cNvPr>
          <p:cNvSpPr txBox="1">
            <a:spLocks noGrp="1"/>
          </p:cNvSpPr>
          <p:nvPr>
            <p:ph type="subTitle" idx="2"/>
          </p:nvPr>
        </p:nvSpPr>
        <p:spPr>
          <a:xfrm>
            <a:off x="852854" y="2929842"/>
            <a:ext cx="7438291" cy="1602397"/>
          </a:xfrm>
          <a:prstGeom prst="rect">
            <a:avLst/>
          </a:prstGeom>
        </p:spPr>
        <p:txBody>
          <a:bodyPr spcFirstLastPara="1" wrap="square" lIns="91425" tIns="91425" rIns="91425" bIns="91425" anchor="ctr" anchorCtr="0">
            <a:noAutofit/>
          </a:bodyPr>
          <a:lstStyle/>
          <a:p>
            <a:pPr marL="0"/>
            <a:r>
              <a:rPr lang="en-US" sz="1100" b="1" dirty="0"/>
              <a:t>Summary (2020–2022)</a:t>
            </a:r>
          </a:p>
          <a:p>
            <a:pPr marL="0">
              <a:spcBef>
                <a:spcPts val="300"/>
              </a:spcBef>
            </a:pPr>
            <a:r>
              <a:rPr lang="en-US" sz="1100" dirty="0"/>
              <a:t>The </a:t>
            </a:r>
            <a:r>
              <a:rPr lang="en-US" sz="1100" b="1" dirty="0"/>
              <a:t>Sport-100 Helmet, Red </a:t>
            </a:r>
            <a:r>
              <a:rPr lang="en-US" sz="1100" dirty="0"/>
              <a:t>was the highest return rate product at 3.33% but still ranked top 5 in orders, generating $73.4K in revenue and $46K in profit. Monthly return spikes aligned with high sales periods, implying volume drove returns not dissatisfaction. North America led in performance but saw volatility, the Europe region missed targets the most while the Pacific had the highest return rate. The price adjustment tool can be used to inform strategic pricing without sacrificing volume.</a:t>
            </a:r>
          </a:p>
          <a:p>
            <a:pPr marL="0"/>
            <a:endParaRPr lang="en-US" sz="1100" dirty="0"/>
          </a:p>
          <a:p>
            <a:pPr marL="0"/>
            <a:r>
              <a:rPr lang="en-US" sz="1100" b="1" i="1" dirty="0">
                <a:hlinkClick r:id="rId3"/>
              </a:rPr>
              <a:t>Click to view full Product Insight</a:t>
            </a:r>
            <a:endParaRPr lang="en-US" sz="1100" b="1" i="1" dirty="0"/>
          </a:p>
        </p:txBody>
      </p:sp>
      <p:pic>
        <p:nvPicPr>
          <p:cNvPr id="7" name="Picture 6">
            <a:extLst>
              <a:ext uri="{FF2B5EF4-FFF2-40B4-BE49-F238E27FC236}">
                <a16:creationId xmlns:a16="http://schemas.microsoft.com/office/drawing/2014/main" id="{695A56FB-A04B-6A1A-57E7-04F7EBD9C649}"/>
              </a:ext>
            </a:extLst>
          </p:cNvPr>
          <p:cNvPicPr>
            <a:picLocks noChangeAspect="1"/>
          </p:cNvPicPr>
          <p:nvPr/>
        </p:nvPicPr>
        <p:blipFill>
          <a:blip r:embed="rId4"/>
          <a:srcRect t="2587" r="13003" b="13991"/>
          <a:stretch>
            <a:fillRect/>
          </a:stretch>
        </p:blipFill>
        <p:spPr>
          <a:xfrm>
            <a:off x="371076" y="545750"/>
            <a:ext cx="3893193" cy="2449602"/>
          </a:xfrm>
          <a:prstGeom prst="rect">
            <a:avLst/>
          </a:prstGeom>
        </p:spPr>
      </p:pic>
      <p:pic>
        <p:nvPicPr>
          <p:cNvPr id="4" name="Picture 3">
            <a:extLst>
              <a:ext uri="{FF2B5EF4-FFF2-40B4-BE49-F238E27FC236}">
                <a16:creationId xmlns:a16="http://schemas.microsoft.com/office/drawing/2014/main" id="{8C8535D2-059D-8203-76D5-3724E0811E2E}"/>
              </a:ext>
            </a:extLst>
          </p:cNvPr>
          <p:cNvPicPr>
            <a:picLocks noChangeAspect="1"/>
          </p:cNvPicPr>
          <p:nvPr/>
        </p:nvPicPr>
        <p:blipFill rotWithShape="1">
          <a:blip r:embed="rId5"/>
          <a:srcRect/>
          <a:stretch>
            <a:fillRect/>
          </a:stretch>
        </p:blipFill>
        <p:spPr>
          <a:xfrm>
            <a:off x="4264269" y="545750"/>
            <a:ext cx="4720339" cy="2306507"/>
          </a:xfrm>
          <a:prstGeom prst="rect">
            <a:avLst/>
          </a:prstGeom>
        </p:spPr>
      </p:pic>
    </p:spTree>
    <p:extLst>
      <p:ext uri="{BB962C8B-B14F-4D97-AF65-F5344CB8AC3E}">
        <p14:creationId xmlns:p14="http://schemas.microsoft.com/office/powerpoint/2010/main" val="2069968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4028B2F9-11DA-33AA-7E7F-AA71CEE873B1}"/>
            </a:ext>
          </a:extLst>
        </p:cNvPr>
        <p:cNvGrpSpPr/>
        <p:nvPr/>
      </p:nvGrpSpPr>
      <p:grpSpPr>
        <a:xfrm>
          <a:off x="0" y="0"/>
          <a:ext cx="0" cy="0"/>
          <a:chOff x="0" y="0"/>
          <a:chExt cx="0" cy="0"/>
        </a:xfrm>
      </p:grpSpPr>
      <p:sp>
        <p:nvSpPr>
          <p:cNvPr id="386" name="Google Shape;386;p41">
            <a:extLst>
              <a:ext uri="{FF2B5EF4-FFF2-40B4-BE49-F238E27FC236}">
                <a16:creationId xmlns:a16="http://schemas.microsoft.com/office/drawing/2014/main" id="{AA94E8A7-A20F-7495-C174-493E2AED4AA5}"/>
              </a:ext>
            </a:extLst>
          </p:cNvPr>
          <p:cNvSpPr txBox="1">
            <a:spLocks noGrp="1"/>
          </p:cNvSpPr>
          <p:nvPr>
            <p:ph type="title"/>
          </p:nvPr>
        </p:nvSpPr>
        <p:spPr>
          <a:xfrm>
            <a:off x="636600" y="739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CUSTOMER OVERVIEW</a:t>
            </a:r>
            <a:endParaRPr sz="2400" dirty="0"/>
          </a:p>
        </p:txBody>
      </p:sp>
      <p:sp>
        <p:nvSpPr>
          <p:cNvPr id="388" name="Google Shape;388;p41">
            <a:extLst>
              <a:ext uri="{FF2B5EF4-FFF2-40B4-BE49-F238E27FC236}">
                <a16:creationId xmlns:a16="http://schemas.microsoft.com/office/drawing/2014/main" id="{231F03EB-EB88-B991-23DD-7058E8F0FAD9}"/>
              </a:ext>
            </a:extLst>
          </p:cNvPr>
          <p:cNvSpPr txBox="1">
            <a:spLocks noGrp="1"/>
          </p:cNvSpPr>
          <p:nvPr>
            <p:ph type="subTitle" idx="2"/>
          </p:nvPr>
        </p:nvSpPr>
        <p:spPr>
          <a:xfrm>
            <a:off x="980260" y="2901142"/>
            <a:ext cx="7438291" cy="1783281"/>
          </a:xfrm>
          <a:prstGeom prst="rect">
            <a:avLst/>
          </a:prstGeom>
        </p:spPr>
        <p:txBody>
          <a:bodyPr spcFirstLastPara="1" wrap="square" lIns="91425" tIns="91425" rIns="91425" bIns="91425" anchor="ctr" anchorCtr="0">
            <a:noAutofit/>
          </a:bodyPr>
          <a:lstStyle/>
          <a:p>
            <a:pPr marL="0"/>
            <a:r>
              <a:rPr lang="en-US" sz="1100" b="1" dirty="0"/>
              <a:t>Summary (2020–2022)</a:t>
            </a:r>
          </a:p>
          <a:p>
            <a:pPr marL="0">
              <a:spcBef>
                <a:spcPts val="300"/>
              </a:spcBef>
            </a:pPr>
            <a:r>
              <a:rPr lang="en-US" sz="1100" dirty="0"/>
              <a:t>AdventureWorks served over 17.4K customers from 2020 to 2022, generating 25.2K orders with a 33.6% retention rate and an average revenue per customer of $1.4K. While customer count rose sharply from 3K to 11K, individual spending dropped from $2K to $875, highlighting a shift toward volume over value. Most orders came from average and low-income tiers, professionals and skilled workers, and customers aged 51–70. Undergraduates made up most of the order volume, and females and singles slightly outspent their counterparts. Top customers like Mr. Maurice Shan and Mrs. Janet Munoz each spent over $10K, revealing opportunities to nurture similar high-value profiles.</a:t>
            </a:r>
          </a:p>
          <a:p>
            <a:pPr marL="0"/>
            <a:endParaRPr lang="en-US" sz="1100" dirty="0"/>
          </a:p>
          <a:p>
            <a:pPr marL="0"/>
            <a:r>
              <a:rPr lang="en-US" sz="1100" b="1" i="1" dirty="0">
                <a:hlinkClick r:id="rId3"/>
              </a:rPr>
              <a:t>Click to view full Customer Analysis</a:t>
            </a:r>
            <a:endParaRPr lang="en-US" sz="1100" b="1" i="1" dirty="0"/>
          </a:p>
        </p:txBody>
      </p:sp>
      <p:pic>
        <p:nvPicPr>
          <p:cNvPr id="3" name="Picture 2">
            <a:extLst>
              <a:ext uri="{FF2B5EF4-FFF2-40B4-BE49-F238E27FC236}">
                <a16:creationId xmlns:a16="http://schemas.microsoft.com/office/drawing/2014/main" id="{B25713F8-48FB-B323-31CA-37B37121D372}"/>
              </a:ext>
            </a:extLst>
          </p:cNvPr>
          <p:cNvPicPr>
            <a:picLocks noChangeAspect="1"/>
          </p:cNvPicPr>
          <p:nvPr/>
        </p:nvPicPr>
        <p:blipFill rotWithShape="1">
          <a:blip r:embed="rId4"/>
          <a:srcRect l="393" r="-301"/>
          <a:stretch>
            <a:fillRect/>
          </a:stretch>
        </p:blipFill>
        <p:spPr>
          <a:xfrm>
            <a:off x="1853738" y="523701"/>
            <a:ext cx="4929447" cy="2286001"/>
          </a:xfrm>
          <a:prstGeom prst="rect">
            <a:avLst/>
          </a:prstGeom>
        </p:spPr>
      </p:pic>
    </p:spTree>
    <p:extLst>
      <p:ext uri="{BB962C8B-B14F-4D97-AF65-F5344CB8AC3E}">
        <p14:creationId xmlns:p14="http://schemas.microsoft.com/office/powerpoint/2010/main" val="2345652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
          <a:extLst>
            <a:ext uri="{FF2B5EF4-FFF2-40B4-BE49-F238E27FC236}">
              <a16:creationId xmlns:a16="http://schemas.microsoft.com/office/drawing/2014/main" id="{D44E71EE-EF57-AE52-13A3-794F87C4279E}"/>
            </a:ext>
          </a:extLst>
        </p:cNvPr>
        <p:cNvGrpSpPr/>
        <p:nvPr/>
      </p:nvGrpSpPr>
      <p:grpSpPr>
        <a:xfrm>
          <a:off x="0" y="0"/>
          <a:ext cx="0" cy="0"/>
          <a:chOff x="0" y="0"/>
          <a:chExt cx="0" cy="0"/>
        </a:xfrm>
      </p:grpSpPr>
      <p:sp>
        <p:nvSpPr>
          <p:cNvPr id="483" name="Google Shape;483;p46">
            <a:extLst>
              <a:ext uri="{FF2B5EF4-FFF2-40B4-BE49-F238E27FC236}">
                <a16:creationId xmlns:a16="http://schemas.microsoft.com/office/drawing/2014/main" id="{CBB101A8-07A8-00F6-9081-CB04AC16403E}"/>
              </a:ext>
            </a:extLst>
          </p:cNvPr>
          <p:cNvSpPr txBox="1">
            <a:spLocks noGrp="1"/>
          </p:cNvSpPr>
          <p:nvPr>
            <p:ph type="title"/>
          </p:nvPr>
        </p:nvSpPr>
        <p:spPr>
          <a:xfrm>
            <a:off x="1737013" y="1938952"/>
            <a:ext cx="5669973" cy="104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TAKEAWAYS</a:t>
            </a:r>
            <a:endParaRPr sz="4000" dirty="0"/>
          </a:p>
        </p:txBody>
      </p:sp>
    </p:spTree>
    <p:extLst>
      <p:ext uri="{BB962C8B-B14F-4D97-AF65-F5344CB8AC3E}">
        <p14:creationId xmlns:p14="http://schemas.microsoft.com/office/powerpoint/2010/main" val="2758134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8" name="Google Shape;378;p40"/>
          <p:cNvSpPr txBox="1">
            <a:spLocks noGrp="1"/>
          </p:cNvSpPr>
          <p:nvPr>
            <p:ph type="subTitle" idx="2"/>
          </p:nvPr>
        </p:nvSpPr>
        <p:spPr>
          <a:xfrm>
            <a:off x="400452" y="796516"/>
            <a:ext cx="8361164" cy="372560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sz="1100" b="1" dirty="0"/>
              <a:t>Customer acquisition efforts are succeeding but at the cost of profitability per customer</a:t>
            </a:r>
            <a:r>
              <a:rPr lang="en-US" sz="1100" dirty="0"/>
              <a:t>. The customer base nearly quadrupled from 3K to 11K, but revenue per customer dropped by 56% (from $2K to $875). This signals a shift to volume driven growth that may not be sustainable without improving customer value or targeting higher spending segments.</a:t>
            </a:r>
          </a:p>
          <a:p>
            <a:pPr marL="171450" lvl="0" indent="-171450" algn="l" rtl="0">
              <a:spcBef>
                <a:spcPts val="0"/>
              </a:spcBef>
              <a:spcAft>
                <a:spcPts val="0"/>
              </a:spcAft>
              <a:buFont typeface="Wingdings" panose="05000000000000000000" pitchFamily="2" charset="2"/>
              <a:buChar char="v"/>
            </a:pPr>
            <a:endParaRPr lang="en-US" sz="1100" dirty="0"/>
          </a:p>
          <a:p>
            <a:pPr marL="171450" lvl="0" indent="-171450" algn="l" rtl="0">
              <a:spcBef>
                <a:spcPts val="0"/>
              </a:spcBef>
              <a:spcAft>
                <a:spcPts val="0"/>
              </a:spcAft>
              <a:buFont typeface="Wingdings" panose="05000000000000000000" pitchFamily="2" charset="2"/>
              <a:buChar char="v"/>
            </a:pPr>
            <a:r>
              <a:rPr lang="en-US" sz="1100" dirty="0"/>
              <a:t>High volume products drive success but also carry return risks. Best-selling items like the Sport-100 Helmet generated strong revenue but also had the highest return rates. </a:t>
            </a:r>
            <a:r>
              <a:rPr lang="en-US" sz="1100" b="1" dirty="0"/>
              <a:t>Product level performance should be analyzed further to reduce return-related losses.</a:t>
            </a:r>
          </a:p>
          <a:p>
            <a:pPr marL="171450" lvl="0" indent="-171450" algn="l" rtl="0">
              <a:spcBef>
                <a:spcPts val="0"/>
              </a:spcBef>
              <a:spcAft>
                <a:spcPts val="0"/>
              </a:spcAft>
              <a:buFont typeface="Wingdings" panose="05000000000000000000" pitchFamily="2" charset="2"/>
              <a:buChar char="v"/>
            </a:pPr>
            <a:endParaRPr lang="en-US" sz="1100" dirty="0"/>
          </a:p>
          <a:p>
            <a:pPr marL="171450" lvl="0" indent="-171450" algn="l" rtl="0">
              <a:spcBef>
                <a:spcPts val="0"/>
              </a:spcBef>
              <a:spcAft>
                <a:spcPts val="0"/>
              </a:spcAft>
              <a:buFont typeface="Wingdings" panose="05000000000000000000" pitchFamily="2" charset="2"/>
              <a:buChar char="v"/>
            </a:pPr>
            <a:r>
              <a:rPr lang="en-US" sz="1100" dirty="0"/>
              <a:t>North America remains the strongest market, but future growth may come from the Pacific. </a:t>
            </a:r>
            <a:r>
              <a:rPr lang="en-US" sz="1100" b="1" dirty="0"/>
              <a:t>While North America leads in orders and revenue, the Pacific region showed the fastest MoM growth and emerging demand for clothing </a:t>
            </a:r>
            <a:r>
              <a:rPr lang="en-US" sz="1100" dirty="0"/>
              <a:t>suggesting investment potential in product expansion and marketing in underpenetrated regions.</a:t>
            </a:r>
          </a:p>
          <a:p>
            <a:pPr marL="171450" lvl="0" indent="-171450" algn="l" rtl="0">
              <a:spcBef>
                <a:spcPts val="0"/>
              </a:spcBef>
              <a:spcAft>
                <a:spcPts val="0"/>
              </a:spcAft>
              <a:buFont typeface="Wingdings" panose="05000000000000000000" pitchFamily="2" charset="2"/>
              <a:buChar char="v"/>
            </a:pPr>
            <a:endParaRPr lang="en-US" sz="1100" dirty="0"/>
          </a:p>
          <a:p>
            <a:pPr marL="171450" lvl="0" indent="-171450" algn="l" rtl="0">
              <a:spcBef>
                <a:spcPts val="0"/>
              </a:spcBef>
              <a:spcAft>
                <a:spcPts val="0"/>
              </a:spcAft>
              <a:buFont typeface="Wingdings" panose="05000000000000000000" pitchFamily="2" charset="2"/>
              <a:buChar char="v"/>
            </a:pPr>
            <a:r>
              <a:rPr lang="en-US" sz="1100" dirty="0"/>
              <a:t>Targeted customer segmentation could unlock additional revenue. Most purchases came from average and low-income customers aged 51–70, with undergraduates and professionals dominating. </a:t>
            </a:r>
            <a:r>
              <a:rPr lang="en-US" sz="1100" b="1" dirty="0"/>
              <a:t>High-income tiers and younger segments are underrepresented highlighting a missed opportunity</a:t>
            </a:r>
            <a:r>
              <a:rPr lang="en-US" sz="1100" dirty="0"/>
              <a:t> for product repositioning or bundling strategies. </a:t>
            </a:r>
          </a:p>
          <a:p>
            <a:pPr marL="171450" lvl="0" indent="-171450" algn="l" rtl="0">
              <a:spcBef>
                <a:spcPts val="0"/>
              </a:spcBef>
              <a:spcAft>
                <a:spcPts val="0"/>
              </a:spcAft>
              <a:buFont typeface="Wingdings" panose="05000000000000000000" pitchFamily="2" charset="2"/>
              <a:buChar char="v"/>
            </a:pPr>
            <a:endParaRPr lang="en-US" sz="1100" dirty="0"/>
          </a:p>
          <a:p>
            <a:pPr marL="171450" lvl="0" indent="-171450" algn="l" rtl="0">
              <a:spcBef>
                <a:spcPts val="0"/>
              </a:spcBef>
              <a:spcAft>
                <a:spcPts val="0"/>
              </a:spcAft>
              <a:buFont typeface="Wingdings" panose="05000000000000000000" pitchFamily="2" charset="2"/>
              <a:buChar char="v"/>
            </a:pPr>
            <a:r>
              <a:rPr lang="en-US" sz="1100" b="1" dirty="0"/>
              <a:t>Operational improvements are driving better customer experience</a:t>
            </a:r>
            <a:r>
              <a:rPr lang="en-US" sz="1100" dirty="0"/>
              <a:t>. Return rates declined from 3.3% to 2.1% despite order growth  a sign of improved fulfillment processes or satisfaction levels that should be maintained and scaled.</a:t>
            </a:r>
            <a:endParaRPr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a:extLst>
            <a:ext uri="{FF2B5EF4-FFF2-40B4-BE49-F238E27FC236}">
              <a16:creationId xmlns:a16="http://schemas.microsoft.com/office/drawing/2014/main" id="{A91B05F8-CEB5-B2D1-47BA-A1C24EBCD545}"/>
            </a:ext>
          </a:extLst>
        </p:cNvPr>
        <p:cNvGrpSpPr/>
        <p:nvPr/>
      </p:nvGrpSpPr>
      <p:grpSpPr>
        <a:xfrm>
          <a:off x="0" y="0"/>
          <a:ext cx="0" cy="0"/>
          <a:chOff x="0" y="0"/>
          <a:chExt cx="0" cy="0"/>
        </a:xfrm>
      </p:grpSpPr>
      <p:sp>
        <p:nvSpPr>
          <p:cNvPr id="377" name="Google Shape;377;p40">
            <a:extLst>
              <a:ext uri="{FF2B5EF4-FFF2-40B4-BE49-F238E27FC236}">
                <a16:creationId xmlns:a16="http://schemas.microsoft.com/office/drawing/2014/main" id="{1827323D-0CD8-1890-E9DD-9343C41F5763}"/>
              </a:ext>
            </a:extLst>
          </p:cNvPr>
          <p:cNvSpPr txBox="1">
            <a:spLocks noGrp="1"/>
          </p:cNvSpPr>
          <p:nvPr>
            <p:ph type="title"/>
          </p:nvPr>
        </p:nvSpPr>
        <p:spPr>
          <a:xfrm>
            <a:off x="570142" y="530481"/>
            <a:ext cx="8212974" cy="49767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dirty="0"/>
              <a:t>RECOMMENDATIONS &amp; NEXT STEPS</a:t>
            </a:r>
            <a:endParaRPr sz="2400" dirty="0"/>
          </a:p>
        </p:txBody>
      </p:sp>
      <p:sp>
        <p:nvSpPr>
          <p:cNvPr id="378" name="Google Shape;378;p40">
            <a:extLst>
              <a:ext uri="{FF2B5EF4-FFF2-40B4-BE49-F238E27FC236}">
                <a16:creationId xmlns:a16="http://schemas.microsoft.com/office/drawing/2014/main" id="{544031D7-AE01-AF72-4B31-3034E1C1863B}"/>
              </a:ext>
            </a:extLst>
          </p:cNvPr>
          <p:cNvSpPr txBox="1">
            <a:spLocks noGrp="1"/>
          </p:cNvSpPr>
          <p:nvPr>
            <p:ph type="subTitle" idx="2"/>
          </p:nvPr>
        </p:nvSpPr>
        <p:spPr>
          <a:xfrm>
            <a:off x="408764" y="1210701"/>
            <a:ext cx="7812523" cy="3316564"/>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sz="1100" b="1" dirty="0"/>
              <a:t>Enhance Customer Value: </a:t>
            </a:r>
            <a:r>
              <a:rPr lang="en-US" sz="1100" dirty="0"/>
              <a:t>By developing customer retention programs e.g., loyalty programs, cross-sell strategies, or premium tiers to increase revenue per customer.</a:t>
            </a:r>
          </a:p>
          <a:p>
            <a:pPr marL="171450" lvl="0" indent="-171450" algn="l" rtl="0">
              <a:spcBef>
                <a:spcPts val="0"/>
              </a:spcBef>
              <a:spcAft>
                <a:spcPts val="0"/>
              </a:spcAft>
              <a:buFont typeface="Wingdings" panose="05000000000000000000" pitchFamily="2" charset="2"/>
              <a:buChar char="v"/>
            </a:pPr>
            <a:endParaRPr lang="en-US" sz="1100" dirty="0"/>
          </a:p>
          <a:p>
            <a:pPr marL="171450" lvl="0" indent="-171450" algn="l" rtl="0">
              <a:spcBef>
                <a:spcPts val="0"/>
              </a:spcBef>
              <a:spcAft>
                <a:spcPts val="0"/>
              </a:spcAft>
              <a:buFont typeface="Wingdings" panose="05000000000000000000" pitchFamily="2" charset="2"/>
              <a:buChar char="v"/>
            </a:pPr>
            <a:r>
              <a:rPr lang="en-US" sz="1100" b="1" dirty="0"/>
              <a:t>Investigate High Return Products: </a:t>
            </a:r>
            <a:r>
              <a:rPr lang="en-US" sz="1100" dirty="0"/>
              <a:t>A deeper dive needs to be done into return drivers (e.g., sizing, quality, expectations) for best-sellers like the Sport-100 Helmet to reduce any avoidable losses. </a:t>
            </a:r>
          </a:p>
          <a:p>
            <a:pPr marL="171450" lvl="0" indent="-171450" algn="l" rtl="0">
              <a:spcBef>
                <a:spcPts val="0"/>
              </a:spcBef>
              <a:spcAft>
                <a:spcPts val="0"/>
              </a:spcAft>
              <a:buFont typeface="Wingdings" panose="05000000000000000000" pitchFamily="2" charset="2"/>
              <a:buChar char="v"/>
            </a:pPr>
            <a:endParaRPr lang="en-US" sz="1100" dirty="0"/>
          </a:p>
          <a:p>
            <a:pPr marL="171450" lvl="0" indent="-171450" algn="l" rtl="0">
              <a:spcBef>
                <a:spcPts val="0"/>
              </a:spcBef>
              <a:spcAft>
                <a:spcPts val="0"/>
              </a:spcAft>
              <a:buFont typeface="Wingdings" panose="05000000000000000000" pitchFamily="2" charset="2"/>
              <a:buChar char="v"/>
            </a:pPr>
            <a:r>
              <a:rPr lang="en-US" sz="1100" b="1" dirty="0"/>
              <a:t>Invest in Pacific Region Expansion: </a:t>
            </a:r>
            <a:r>
              <a:rPr lang="en-US" sz="1100" dirty="0"/>
              <a:t>Pilot targeted apparel campaigns and localized promotions to capitalize on fast-growing demand, especially in underpenetrated markets like Australia.</a:t>
            </a:r>
          </a:p>
          <a:p>
            <a:pPr marL="171450" lvl="0" indent="-171450" algn="l" rtl="0">
              <a:spcBef>
                <a:spcPts val="0"/>
              </a:spcBef>
              <a:spcAft>
                <a:spcPts val="0"/>
              </a:spcAft>
              <a:buFont typeface="Wingdings" panose="05000000000000000000" pitchFamily="2" charset="2"/>
              <a:buChar char="v"/>
            </a:pPr>
            <a:endParaRPr lang="en-US" sz="1100" dirty="0"/>
          </a:p>
          <a:p>
            <a:pPr marL="171450" lvl="0" indent="-171450" algn="l" rtl="0">
              <a:spcBef>
                <a:spcPts val="0"/>
              </a:spcBef>
              <a:spcAft>
                <a:spcPts val="0"/>
              </a:spcAft>
              <a:buFont typeface="Wingdings" panose="05000000000000000000" pitchFamily="2" charset="2"/>
              <a:buChar char="v"/>
            </a:pPr>
            <a:r>
              <a:rPr lang="en-US" sz="1100" b="1" dirty="0"/>
              <a:t>Engage Untapped Segments: </a:t>
            </a:r>
            <a:r>
              <a:rPr lang="en-US" sz="1100" dirty="0"/>
              <a:t>Campaigns tailored to high-income and younger demographics can be utilized through product bundling, influencer partnerships, and rebranding offers to boost engagement and conversion.</a:t>
            </a:r>
            <a:endParaRPr sz="1100" dirty="0"/>
          </a:p>
        </p:txBody>
      </p:sp>
    </p:spTree>
    <p:extLst>
      <p:ext uri="{BB962C8B-B14F-4D97-AF65-F5344CB8AC3E}">
        <p14:creationId xmlns:p14="http://schemas.microsoft.com/office/powerpoint/2010/main" val="393514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5"/>
          <p:cNvSpPr txBox="1">
            <a:spLocks noGrp="1"/>
          </p:cNvSpPr>
          <p:nvPr>
            <p:ph type="title"/>
          </p:nvPr>
        </p:nvSpPr>
        <p:spPr>
          <a:xfrm>
            <a:off x="713227" y="540000"/>
            <a:ext cx="41514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571" name="Google Shape;571;p55"/>
          <p:cNvSpPr txBox="1">
            <a:spLocks noGrp="1"/>
          </p:cNvSpPr>
          <p:nvPr>
            <p:ph type="subTitle" idx="1"/>
          </p:nvPr>
        </p:nvSpPr>
        <p:spPr>
          <a:xfrm>
            <a:off x="713213" y="2369350"/>
            <a:ext cx="36993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Feel free to reach out if you have any questions?</a:t>
            </a:r>
            <a:endParaRPr b="1" dirty="0"/>
          </a:p>
          <a:p>
            <a:pPr marL="0" lvl="0" indent="0" algn="l" rtl="0">
              <a:spcBef>
                <a:spcPts val="1000"/>
              </a:spcBef>
              <a:spcAft>
                <a:spcPts val="0"/>
              </a:spcAft>
              <a:buNone/>
            </a:pPr>
            <a:r>
              <a:rPr lang="en" dirty="0"/>
              <a:t>adanwogbo@gmail.com</a:t>
            </a:r>
            <a:endParaRPr dirty="0"/>
          </a:p>
        </p:txBody>
      </p:sp>
      <p:sp>
        <p:nvSpPr>
          <p:cNvPr id="573" name="Google Shape;573;p55"/>
          <p:cNvSpPr/>
          <p:nvPr/>
        </p:nvSpPr>
        <p:spPr>
          <a:xfrm>
            <a:off x="772300"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Poppins"/>
              <a:ea typeface="Poppins"/>
              <a:cs typeface="Poppins"/>
              <a:sym typeface="Poppins"/>
            </a:endParaRPr>
          </a:p>
        </p:txBody>
      </p:sp>
      <p:sp>
        <p:nvSpPr>
          <p:cNvPr id="574" name="Google Shape;574;p55"/>
          <p:cNvSpPr/>
          <p:nvPr/>
        </p:nvSpPr>
        <p:spPr>
          <a:xfrm>
            <a:off x="1478975"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Poppins"/>
              <a:ea typeface="Poppins"/>
              <a:cs typeface="Poppins"/>
              <a:sym typeface="Poppins"/>
            </a:endParaRPr>
          </a:p>
        </p:txBody>
      </p:sp>
      <p:sp>
        <p:nvSpPr>
          <p:cNvPr id="575" name="Google Shape;575;p55"/>
          <p:cNvSpPr/>
          <p:nvPr/>
        </p:nvSpPr>
        <p:spPr>
          <a:xfrm>
            <a:off x="2185638"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Poppins"/>
              <a:ea typeface="Poppins"/>
              <a:cs typeface="Poppins"/>
              <a:sym typeface="Poppins"/>
            </a:endParaRPr>
          </a:p>
        </p:txBody>
      </p:sp>
      <p:sp>
        <p:nvSpPr>
          <p:cNvPr id="576" name="Google Shape;576;p55"/>
          <p:cNvSpPr/>
          <p:nvPr/>
        </p:nvSpPr>
        <p:spPr>
          <a:xfrm>
            <a:off x="2892313"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Poppins"/>
              <a:ea typeface="Poppins"/>
              <a:cs typeface="Poppins"/>
              <a:sym typeface="Poppins"/>
            </a:endParaRPr>
          </a:p>
        </p:txBody>
      </p:sp>
      <p:grpSp>
        <p:nvGrpSpPr>
          <p:cNvPr id="577" name="Google Shape;577;p55"/>
          <p:cNvGrpSpPr/>
          <p:nvPr/>
        </p:nvGrpSpPr>
        <p:grpSpPr>
          <a:xfrm>
            <a:off x="880493" y="1821180"/>
            <a:ext cx="325727" cy="325710"/>
            <a:chOff x="266768" y="1721375"/>
            <a:chExt cx="397907" cy="397887"/>
          </a:xfrm>
        </p:grpSpPr>
        <p:sp>
          <p:nvSpPr>
            <p:cNvPr id="578" name="Google Shape;578;p5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5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0" name="Google Shape;580;p55"/>
          <p:cNvGrpSpPr/>
          <p:nvPr/>
        </p:nvGrpSpPr>
        <p:grpSpPr>
          <a:xfrm>
            <a:off x="1587176" y="1821180"/>
            <a:ext cx="325693" cy="325710"/>
            <a:chOff x="864491" y="1723250"/>
            <a:chExt cx="397866" cy="397887"/>
          </a:xfrm>
        </p:grpSpPr>
        <p:sp>
          <p:nvSpPr>
            <p:cNvPr id="581" name="Google Shape;581;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5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4" name="Google Shape;584;p55"/>
          <p:cNvGrpSpPr/>
          <p:nvPr/>
        </p:nvGrpSpPr>
        <p:grpSpPr>
          <a:xfrm>
            <a:off x="2293839" y="1821180"/>
            <a:ext cx="325710" cy="325710"/>
            <a:chOff x="1379798" y="1723250"/>
            <a:chExt cx="397887" cy="397887"/>
          </a:xfrm>
        </p:grpSpPr>
        <p:sp>
          <p:nvSpPr>
            <p:cNvPr id="585" name="Google Shape;585;p5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5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5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5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9" name="Google Shape;589;p55"/>
          <p:cNvGrpSpPr/>
          <p:nvPr/>
        </p:nvGrpSpPr>
        <p:grpSpPr>
          <a:xfrm>
            <a:off x="3000520" y="1820696"/>
            <a:ext cx="326669" cy="326669"/>
            <a:chOff x="1190625" y="238125"/>
            <a:chExt cx="5235075" cy="5235075"/>
          </a:xfrm>
        </p:grpSpPr>
        <p:sp>
          <p:nvSpPr>
            <p:cNvPr id="590" name="Google Shape;590;p5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5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dirty="0"/>
          </a:p>
        </p:txBody>
      </p:sp>
      <p:sp>
        <p:nvSpPr>
          <p:cNvPr id="345" name="Google Shape;345;p37"/>
          <p:cNvSpPr txBox="1">
            <a:spLocks noGrp="1"/>
          </p:cNvSpPr>
          <p:nvPr>
            <p:ph type="title" idx="2"/>
          </p:nvPr>
        </p:nvSpPr>
        <p:spPr>
          <a:xfrm>
            <a:off x="3759205" y="1699096"/>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346" name="Google Shape;346;p37"/>
          <p:cNvSpPr txBox="1">
            <a:spLocks noGrp="1"/>
          </p:cNvSpPr>
          <p:nvPr>
            <p:ph type="title" idx="3"/>
          </p:nvPr>
        </p:nvSpPr>
        <p:spPr>
          <a:xfrm>
            <a:off x="4690005" y="1699096"/>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47" name="Google Shape;347;p37"/>
          <p:cNvSpPr txBox="1">
            <a:spLocks noGrp="1"/>
          </p:cNvSpPr>
          <p:nvPr>
            <p:ph type="title" idx="4"/>
          </p:nvPr>
        </p:nvSpPr>
        <p:spPr>
          <a:xfrm>
            <a:off x="3759205" y="3129154"/>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48" name="Google Shape;348;p37"/>
          <p:cNvSpPr txBox="1">
            <a:spLocks noGrp="1"/>
          </p:cNvSpPr>
          <p:nvPr>
            <p:ph type="title" idx="5"/>
          </p:nvPr>
        </p:nvSpPr>
        <p:spPr>
          <a:xfrm>
            <a:off x="4690005" y="3129154"/>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51" name="Google Shape;351;p37"/>
          <p:cNvSpPr txBox="1">
            <a:spLocks noGrp="1"/>
          </p:cNvSpPr>
          <p:nvPr>
            <p:ph type="subTitle" idx="1"/>
          </p:nvPr>
        </p:nvSpPr>
        <p:spPr>
          <a:xfrm>
            <a:off x="1280600" y="1699100"/>
            <a:ext cx="2288100" cy="6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OBJECTIVES</a:t>
            </a:r>
            <a:endParaRPr dirty="0"/>
          </a:p>
        </p:txBody>
      </p:sp>
      <p:sp>
        <p:nvSpPr>
          <p:cNvPr id="352" name="Google Shape;352;p37"/>
          <p:cNvSpPr txBox="1">
            <a:spLocks noGrp="1"/>
          </p:cNvSpPr>
          <p:nvPr>
            <p:ph type="subTitle" idx="8"/>
          </p:nvPr>
        </p:nvSpPr>
        <p:spPr>
          <a:xfrm>
            <a:off x="5505451" y="1717325"/>
            <a:ext cx="2489257" cy="6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KEY PERFORMANCE INDICATORS</a:t>
            </a:r>
            <a:endParaRPr dirty="0"/>
          </a:p>
        </p:txBody>
      </p:sp>
      <p:sp>
        <p:nvSpPr>
          <p:cNvPr id="354" name="Google Shape;354;p37"/>
          <p:cNvSpPr txBox="1">
            <a:spLocks noGrp="1"/>
          </p:cNvSpPr>
          <p:nvPr>
            <p:ph type="subTitle" idx="13"/>
          </p:nvPr>
        </p:nvSpPr>
        <p:spPr>
          <a:xfrm>
            <a:off x="2030148" y="3129154"/>
            <a:ext cx="1633804" cy="6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MODEL</a:t>
            </a:r>
            <a:endParaRPr dirty="0"/>
          </a:p>
        </p:txBody>
      </p:sp>
      <p:sp>
        <p:nvSpPr>
          <p:cNvPr id="355" name="Google Shape;355;p37"/>
          <p:cNvSpPr txBox="1">
            <a:spLocks noGrp="1"/>
          </p:cNvSpPr>
          <p:nvPr>
            <p:ph type="subTitle" idx="14"/>
          </p:nvPr>
        </p:nvSpPr>
        <p:spPr>
          <a:xfrm>
            <a:off x="5620805" y="3129154"/>
            <a:ext cx="2288100" cy="6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KEY INSIGTS &amp; TAKEAWAYS</a:t>
            </a:r>
            <a:endParaRPr dirty="0"/>
          </a:p>
        </p:txBody>
      </p:sp>
      <p:pic>
        <p:nvPicPr>
          <p:cNvPr id="357" name="Google Shape;357;p37"/>
          <p:cNvPicPr preferRelativeResize="0"/>
          <p:nvPr/>
        </p:nvPicPr>
        <p:blipFill>
          <a:blip r:embed="rId3">
            <a:alphaModFix/>
          </a:blip>
          <a:stretch>
            <a:fillRect/>
          </a:stretch>
        </p:blipFill>
        <p:spPr>
          <a:xfrm>
            <a:off x="76200" y="3712050"/>
            <a:ext cx="1768000" cy="135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9"/>
          <p:cNvPicPr preferRelativeResize="0"/>
          <p:nvPr/>
        </p:nvPicPr>
        <p:blipFill rotWithShape="1">
          <a:blip r:embed="rId3">
            <a:alphaModFix/>
          </a:blip>
          <a:srcRect t="129" b="129"/>
          <a:stretch/>
        </p:blipFill>
        <p:spPr>
          <a:xfrm rot="10800000">
            <a:off x="2677801" y="270878"/>
            <a:ext cx="1716695" cy="1307947"/>
          </a:xfrm>
          <a:prstGeom prst="rect">
            <a:avLst/>
          </a:prstGeom>
          <a:noFill/>
          <a:ln>
            <a:noFill/>
          </a:ln>
        </p:spPr>
      </p:pic>
      <p:sp>
        <p:nvSpPr>
          <p:cNvPr id="370" name="Google Shape;370;p39"/>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 OF THE PROJECT</a:t>
            </a:r>
            <a:endParaRPr dirty="0"/>
          </a:p>
        </p:txBody>
      </p:sp>
      <p:sp>
        <p:nvSpPr>
          <p:cNvPr id="371" name="Google Shape;371;p39"/>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pic>
        <p:nvPicPr>
          <p:cNvPr id="5" name="Picture Placeholder 4" descr="A finger pointing at a paper&#10;&#10;AI-generated content may be incorrect.">
            <a:extLst>
              <a:ext uri="{FF2B5EF4-FFF2-40B4-BE49-F238E27FC236}">
                <a16:creationId xmlns:a16="http://schemas.microsoft.com/office/drawing/2014/main" id="{5C636F71-2ECA-017A-9225-545D2F49A9A3}"/>
              </a:ext>
            </a:extLst>
          </p:cNvPr>
          <p:cNvPicPr>
            <a:picLocks noGrp="1" noChangeAspect="1"/>
          </p:cNvPicPr>
          <p:nvPr>
            <p:ph type="pic" idx="3"/>
          </p:nvPr>
        </p:nvPicPr>
        <p:blipFill>
          <a:blip r:embed="rId4">
            <a:extLst>
              <a:ext uri="{837473B0-CC2E-450A-ABE3-18F120FF3D39}">
                <a1611:picAttrSrcUrl xmlns:a1611="http://schemas.microsoft.com/office/drawing/2016/11/main" r:id="rId5"/>
              </a:ext>
            </a:extLst>
          </a:blip>
          <a:srcRect l="27504" r="27504"/>
          <a:stretch>
            <a:fillRect/>
          </a:stretch>
        </p:blip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5" name="Google Shape;385;p41"/>
          <p:cNvSpPr txBox="1">
            <a:spLocks noGrp="1"/>
          </p:cNvSpPr>
          <p:nvPr>
            <p:ph type="subTitle" idx="4"/>
          </p:nvPr>
        </p:nvSpPr>
        <p:spPr>
          <a:xfrm>
            <a:off x="291748" y="1612668"/>
            <a:ext cx="1541400" cy="90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THE GOAL</a:t>
            </a:r>
            <a:endParaRPr sz="1600" dirty="0"/>
          </a:p>
        </p:txBody>
      </p:sp>
      <p:sp>
        <p:nvSpPr>
          <p:cNvPr id="386" name="Google Shape;386;p41"/>
          <p:cNvSpPr txBox="1">
            <a:spLocks noGrp="1"/>
          </p:cNvSpPr>
          <p:nvPr>
            <p:ph type="title"/>
          </p:nvPr>
        </p:nvSpPr>
        <p:spPr>
          <a:xfrm>
            <a:off x="636600" y="739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PROJECT DETAILS</a:t>
            </a:r>
            <a:endParaRPr sz="2400" dirty="0"/>
          </a:p>
        </p:txBody>
      </p:sp>
      <p:sp>
        <p:nvSpPr>
          <p:cNvPr id="387" name="Google Shape;387;p41"/>
          <p:cNvSpPr txBox="1">
            <a:spLocks noGrp="1"/>
          </p:cNvSpPr>
          <p:nvPr>
            <p:ph type="subTitle" idx="1"/>
          </p:nvPr>
        </p:nvSpPr>
        <p:spPr>
          <a:xfrm>
            <a:off x="2693324" y="1762297"/>
            <a:ext cx="5647276" cy="965981"/>
          </a:xfrm>
          <a:prstGeom prst="rect">
            <a:avLst/>
          </a:prstGeom>
        </p:spPr>
        <p:txBody>
          <a:bodyPr spcFirstLastPara="1" wrap="square" lIns="91425" tIns="91425" rIns="91425" bIns="91425" anchor="ctr" anchorCtr="0">
            <a:noAutofit/>
          </a:bodyPr>
          <a:lstStyle/>
          <a:p>
            <a:pPr marL="0"/>
            <a:r>
              <a:rPr lang="en-US" dirty="0"/>
              <a:t>The management team needs a way to </a:t>
            </a:r>
            <a:r>
              <a:rPr lang="en-US" b="1" dirty="0"/>
              <a:t>track KPIs </a:t>
            </a:r>
            <a:r>
              <a:rPr lang="en-US" dirty="0"/>
              <a:t>(</a:t>
            </a:r>
            <a:r>
              <a:rPr lang="en-US" i="1" dirty="0"/>
              <a:t>sales</a:t>
            </a:r>
            <a:r>
              <a:rPr lang="en-US" dirty="0"/>
              <a:t>, </a:t>
            </a:r>
            <a:r>
              <a:rPr lang="en-US" i="1" dirty="0"/>
              <a:t>revenue</a:t>
            </a:r>
            <a:r>
              <a:rPr lang="en-US" dirty="0"/>
              <a:t>, </a:t>
            </a:r>
            <a:r>
              <a:rPr lang="en-US" i="1" dirty="0"/>
              <a:t>profit</a:t>
            </a:r>
            <a:r>
              <a:rPr lang="en-US" dirty="0"/>
              <a:t>, </a:t>
            </a:r>
            <a:r>
              <a:rPr lang="en-US" i="1" dirty="0"/>
              <a:t>returns</a:t>
            </a:r>
            <a:r>
              <a:rPr lang="en-US" dirty="0"/>
              <a:t>), </a:t>
            </a:r>
            <a:r>
              <a:rPr lang="en-US" b="1" dirty="0"/>
              <a:t>compare regional performance</a:t>
            </a:r>
            <a:r>
              <a:rPr lang="en-US" dirty="0"/>
              <a:t>, </a:t>
            </a:r>
            <a:r>
              <a:rPr lang="en-US" b="1" dirty="0"/>
              <a:t>analyze product level trends</a:t>
            </a:r>
            <a:r>
              <a:rPr lang="en-US" dirty="0"/>
              <a:t>, and </a:t>
            </a:r>
            <a:r>
              <a:rPr lang="en-US" b="1" dirty="0"/>
              <a:t>identify high-value customers</a:t>
            </a:r>
            <a:r>
              <a:rPr lang="en-US" dirty="0"/>
              <a:t>. All you’ve been given is a </a:t>
            </a:r>
            <a:r>
              <a:rPr lang="en-US" b="1" dirty="0"/>
              <a:t>folder of raw csv files</a:t>
            </a:r>
            <a:r>
              <a:rPr lang="en-US" dirty="0"/>
              <a:t>, which contain information about transactions, returns, products, customers, and sales territories.</a:t>
            </a:r>
            <a:endParaRPr dirty="0"/>
          </a:p>
        </p:txBody>
      </p:sp>
      <p:sp>
        <p:nvSpPr>
          <p:cNvPr id="388" name="Google Shape;388;p41"/>
          <p:cNvSpPr txBox="1">
            <a:spLocks noGrp="1"/>
          </p:cNvSpPr>
          <p:nvPr>
            <p:ph type="subTitle" idx="2"/>
          </p:nvPr>
        </p:nvSpPr>
        <p:spPr>
          <a:xfrm>
            <a:off x="2693324" y="646687"/>
            <a:ext cx="4787100" cy="965981"/>
          </a:xfrm>
          <a:prstGeom prst="rect">
            <a:avLst/>
          </a:prstGeom>
        </p:spPr>
        <p:txBody>
          <a:bodyPr spcFirstLastPara="1" wrap="square" lIns="91425" tIns="91425" rIns="91425" bIns="91425" anchor="ctr" anchorCtr="0">
            <a:noAutofit/>
          </a:bodyPr>
          <a:lstStyle/>
          <a:p>
            <a:pPr marL="0"/>
            <a:r>
              <a:rPr lang="en-US" sz="1100" dirty="0"/>
              <a:t>You’ve just been hired as a Business Intelligence Analyst by</a:t>
            </a:r>
          </a:p>
          <a:p>
            <a:pPr marL="0"/>
            <a:r>
              <a:rPr lang="en-US" sz="1100" b="1" dirty="0"/>
              <a:t>AdventureWorks*</a:t>
            </a:r>
            <a:r>
              <a:rPr lang="en-US" sz="1100" dirty="0"/>
              <a:t>, a global manufacturing company that produces cycling equipment and accessories</a:t>
            </a:r>
            <a:endParaRPr sz="1100" dirty="0"/>
          </a:p>
        </p:txBody>
      </p:sp>
      <p:sp>
        <p:nvSpPr>
          <p:cNvPr id="389" name="Google Shape;389;p41"/>
          <p:cNvSpPr txBox="1">
            <a:spLocks noGrp="1"/>
          </p:cNvSpPr>
          <p:nvPr>
            <p:ph type="subTitle" idx="3"/>
          </p:nvPr>
        </p:nvSpPr>
        <p:spPr>
          <a:xfrm>
            <a:off x="46527" y="646688"/>
            <a:ext cx="2196911" cy="90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THE SITUATION</a:t>
            </a:r>
            <a:endParaRPr sz="1600" dirty="0"/>
          </a:p>
        </p:txBody>
      </p:sp>
      <p:sp>
        <p:nvSpPr>
          <p:cNvPr id="2" name="Google Shape;385;p41">
            <a:extLst>
              <a:ext uri="{FF2B5EF4-FFF2-40B4-BE49-F238E27FC236}">
                <a16:creationId xmlns:a16="http://schemas.microsoft.com/office/drawing/2014/main" id="{6A762B75-ECE5-E658-FEEA-79FCDA05EE18}"/>
              </a:ext>
            </a:extLst>
          </p:cNvPr>
          <p:cNvSpPr txBox="1">
            <a:spLocks/>
          </p:cNvSpPr>
          <p:nvPr/>
        </p:nvSpPr>
        <p:spPr>
          <a:xfrm>
            <a:off x="291748" y="2970414"/>
            <a:ext cx="1541400" cy="90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oppins"/>
              <a:buNone/>
              <a:defRPr sz="1800" b="1" i="0" u="none" strike="noStrike" cap="none">
                <a:solidFill>
                  <a:schemeClr val="dk1"/>
                </a:solidFill>
                <a:latin typeface="Poppins"/>
                <a:ea typeface="Poppins"/>
                <a:cs typeface="Poppins"/>
                <a:sym typeface="Poppins"/>
              </a:defRPr>
            </a:lvl1pPr>
            <a:lvl2pPr marL="914400" marR="0" lvl="1"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marL="0" indent="0"/>
            <a:r>
              <a:rPr lang="en-US" sz="1600" dirty="0"/>
              <a:t>OBJECTIVE</a:t>
            </a:r>
          </a:p>
        </p:txBody>
      </p:sp>
      <p:sp>
        <p:nvSpPr>
          <p:cNvPr id="4" name="Google Shape;387;p41">
            <a:extLst>
              <a:ext uri="{FF2B5EF4-FFF2-40B4-BE49-F238E27FC236}">
                <a16:creationId xmlns:a16="http://schemas.microsoft.com/office/drawing/2014/main" id="{5BC988E0-48C7-99F4-173F-086C18D80836}"/>
              </a:ext>
            </a:extLst>
          </p:cNvPr>
          <p:cNvSpPr txBox="1">
            <a:spLocks/>
          </p:cNvSpPr>
          <p:nvPr/>
        </p:nvSpPr>
        <p:spPr>
          <a:xfrm>
            <a:off x="2693324" y="3189159"/>
            <a:ext cx="5647276" cy="965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1pPr>
            <a:lvl2pPr marL="914400" marR="0" lvl="1"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9pPr>
          </a:lstStyle>
          <a:p>
            <a:pPr marL="0"/>
            <a:r>
              <a:rPr lang="en-US" b="1" dirty="0"/>
              <a:t>Use Power BI Desktop to:</a:t>
            </a:r>
          </a:p>
          <a:p>
            <a:pPr marL="0"/>
            <a:r>
              <a:rPr lang="en-US" dirty="0"/>
              <a:t>• Connect and transform the raw data</a:t>
            </a:r>
          </a:p>
          <a:p>
            <a:pPr marL="0"/>
            <a:r>
              <a:rPr lang="en-US" dirty="0"/>
              <a:t>• Build a relational data model</a:t>
            </a:r>
          </a:p>
          <a:p>
            <a:pPr marL="0"/>
            <a:r>
              <a:rPr lang="en-US" dirty="0"/>
              <a:t>• Create calculated columns and measures with DAX</a:t>
            </a:r>
          </a:p>
          <a:p>
            <a:pPr marL="0"/>
            <a:r>
              <a:rPr lang="en-US" dirty="0"/>
              <a:t>• Design an interactive dashboard to visualize the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a:extLst>
            <a:ext uri="{FF2B5EF4-FFF2-40B4-BE49-F238E27FC236}">
              <a16:creationId xmlns:a16="http://schemas.microsoft.com/office/drawing/2014/main" id="{409B740E-6F21-E982-B386-8FBA0C1F6A9E}"/>
            </a:ext>
          </a:extLst>
        </p:cNvPr>
        <p:cNvGrpSpPr/>
        <p:nvPr/>
      </p:nvGrpSpPr>
      <p:grpSpPr>
        <a:xfrm>
          <a:off x="0" y="0"/>
          <a:ext cx="0" cy="0"/>
          <a:chOff x="0" y="0"/>
          <a:chExt cx="0" cy="0"/>
        </a:xfrm>
      </p:grpSpPr>
      <p:pic>
        <p:nvPicPr>
          <p:cNvPr id="369" name="Google Shape;369;p39">
            <a:extLst>
              <a:ext uri="{FF2B5EF4-FFF2-40B4-BE49-F238E27FC236}">
                <a16:creationId xmlns:a16="http://schemas.microsoft.com/office/drawing/2014/main" id="{2A654286-D891-5072-BEC0-326C2EE795F1}"/>
              </a:ext>
            </a:extLst>
          </p:cNvPr>
          <p:cNvPicPr preferRelativeResize="0"/>
          <p:nvPr/>
        </p:nvPicPr>
        <p:blipFill rotWithShape="1">
          <a:blip r:embed="rId3">
            <a:alphaModFix/>
          </a:blip>
          <a:srcRect t="129" b="129"/>
          <a:stretch/>
        </p:blipFill>
        <p:spPr>
          <a:xfrm rot="10800000">
            <a:off x="2677801" y="270878"/>
            <a:ext cx="1716695" cy="1307947"/>
          </a:xfrm>
          <a:prstGeom prst="rect">
            <a:avLst/>
          </a:prstGeom>
          <a:noFill/>
          <a:ln>
            <a:noFill/>
          </a:ln>
        </p:spPr>
      </p:pic>
      <p:sp>
        <p:nvSpPr>
          <p:cNvPr id="370" name="Google Shape;370;p39">
            <a:extLst>
              <a:ext uri="{FF2B5EF4-FFF2-40B4-BE49-F238E27FC236}">
                <a16:creationId xmlns:a16="http://schemas.microsoft.com/office/drawing/2014/main" id="{E2D26DC7-D31A-692B-5ADF-EDC0091AC7AB}"/>
              </a:ext>
            </a:extLst>
          </p:cNvPr>
          <p:cNvSpPr txBox="1">
            <a:spLocks noGrp="1"/>
          </p:cNvSpPr>
          <p:nvPr>
            <p:ph type="title"/>
          </p:nvPr>
        </p:nvSpPr>
        <p:spPr>
          <a:xfrm>
            <a:off x="3923608" y="2284622"/>
            <a:ext cx="4804756" cy="182152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KEY PERFORMANCE INDICATORS</a:t>
            </a:r>
            <a:endParaRPr dirty="0"/>
          </a:p>
        </p:txBody>
      </p:sp>
      <p:sp>
        <p:nvSpPr>
          <p:cNvPr id="371" name="Google Shape;371;p39">
            <a:extLst>
              <a:ext uri="{FF2B5EF4-FFF2-40B4-BE49-F238E27FC236}">
                <a16:creationId xmlns:a16="http://schemas.microsoft.com/office/drawing/2014/main" id="{62662AD7-9286-B9F0-3119-03CE4120E34A}"/>
              </a:ext>
            </a:extLst>
          </p:cNvPr>
          <p:cNvSpPr txBox="1">
            <a:spLocks noGrp="1"/>
          </p:cNvSpPr>
          <p:nvPr>
            <p:ph type="title" idx="2"/>
          </p:nvPr>
        </p:nvSpPr>
        <p:spPr>
          <a:xfrm>
            <a:off x="5690275" y="1037350"/>
            <a:ext cx="125564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6" name="Picture Placeholder 5" descr="A graph and chart on a screen&#10;&#10;AI-generated content may be incorrect.">
            <a:extLst>
              <a:ext uri="{FF2B5EF4-FFF2-40B4-BE49-F238E27FC236}">
                <a16:creationId xmlns:a16="http://schemas.microsoft.com/office/drawing/2014/main" id="{8B821BFC-8063-F5B7-748C-F462624B9435}"/>
              </a:ext>
            </a:extLst>
          </p:cNvPr>
          <p:cNvPicPr>
            <a:picLocks noGrp="1" noChangeAspect="1"/>
          </p:cNvPicPr>
          <p:nvPr>
            <p:ph type="pic" idx="3"/>
          </p:nvPr>
        </p:nvPicPr>
        <p:blipFill>
          <a:blip r:embed="rId4">
            <a:extLst>
              <a:ext uri="{837473B0-CC2E-450A-ABE3-18F120FF3D39}">
                <a1611:picAttrSrcUrl xmlns:a1611="http://schemas.microsoft.com/office/drawing/2016/11/main" r:id="rId5"/>
              </a:ext>
            </a:extLst>
          </a:blip>
          <a:srcRect l="30887" r="30887"/>
          <a:stretch>
            <a:fillRect/>
          </a:stretch>
        </p:blipFill>
        <p:spPr/>
      </p:pic>
    </p:spTree>
    <p:extLst>
      <p:ext uri="{BB962C8B-B14F-4D97-AF65-F5344CB8AC3E}">
        <p14:creationId xmlns:p14="http://schemas.microsoft.com/office/powerpoint/2010/main" val="2813150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27465136-704C-22FF-692F-8791A2F101F7}"/>
            </a:ext>
          </a:extLst>
        </p:cNvPr>
        <p:cNvGrpSpPr/>
        <p:nvPr/>
      </p:nvGrpSpPr>
      <p:grpSpPr>
        <a:xfrm>
          <a:off x="0" y="0"/>
          <a:ext cx="0" cy="0"/>
          <a:chOff x="0" y="0"/>
          <a:chExt cx="0" cy="0"/>
        </a:xfrm>
      </p:grpSpPr>
      <p:sp>
        <p:nvSpPr>
          <p:cNvPr id="386" name="Google Shape;386;p41">
            <a:extLst>
              <a:ext uri="{FF2B5EF4-FFF2-40B4-BE49-F238E27FC236}">
                <a16:creationId xmlns:a16="http://schemas.microsoft.com/office/drawing/2014/main" id="{EEA3B2F9-1093-2244-BCB1-B0B70EBD8012}"/>
              </a:ext>
            </a:extLst>
          </p:cNvPr>
          <p:cNvSpPr txBox="1">
            <a:spLocks noGrp="1"/>
          </p:cNvSpPr>
          <p:nvPr>
            <p:ph type="title"/>
          </p:nvPr>
        </p:nvSpPr>
        <p:spPr>
          <a:xfrm>
            <a:off x="636600" y="739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KPI’S USED &amp; DEFINITION</a:t>
            </a:r>
            <a:endParaRPr sz="2400" dirty="0"/>
          </a:p>
        </p:txBody>
      </p:sp>
      <p:pic>
        <p:nvPicPr>
          <p:cNvPr id="5" name="Picture 4">
            <a:extLst>
              <a:ext uri="{FF2B5EF4-FFF2-40B4-BE49-F238E27FC236}">
                <a16:creationId xmlns:a16="http://schemas.microsoft.com/office/drawing/2014/main" id="{3226E36D-5082-35AD-F149-A47FB95E4504}"/>
              </a:ext>
            </a:extLst>
          </p:cNvPr>
          <p:cNvPicPr>
            <a:picLocks noChangeAspect="1"/>
          </p:cNvPicPr>
          <p:nvPr/>
        </p:nvPicPr>
        <p:blipFill rotWithShape="1">
          <a:blip r:embed="rId3"/>
          <a:srcRect l="34" r="-249"/>
          <a:stretch>
            <a:fillRect/>
          </a:stretch>
        </p:blipFill>
        <p:spPr>
          <a:xfrm>
            <a:off x="1899138" y="616495"/>
            <a:ext cx="5556738" cy="572700"/>
          </a:xfrm>
          <a:prstGeom prst="rect">
            <a:avLst/>
          </a:prstGeom>
        </p:spPr>
      </p:pic>
      <p:pic>
        <p:nvPicPr>
          <p:cNvPr id="11" name="Picture 10">
            <a:extLst>
              <a:ext uri="{FF2B5EF4-FFF2-40B4-BE49-F238E27FC236}">
                <a16:creationId xmlns:a16="http://schemas.microsoft.com/office/drawing/2014/main" id="{3ED1070C-023C-0218-F4C7-D0156AAFF390}"/>
              </a:ext>
            </a:extLst>
          </p:cNvPr>
          <p:cNvPicPr>
            <a:picLocks noChangeAspect="1"/>
          </p:cNvPicPr>
          <p:nvPr/>
        </p:nvPicPr>
        <p:blipFill rotWithShape="1">
          <a:blip r:embed="rId4"/>
          <a:srcRect l="537" r="-48"/>
          <a:stretch>
            <a:fillRect/>
          </a:stretch>
        </p:blipFill>
        <p:spPr>
          <a:xfrm>
            <a:off x="1899138" y="1296126"/>
            <a:ext cx="5556738" cy="572700"/>
          </a:xfrm>
          <a:prstGeom prst="rect">
            <a:avLst/>
          </a:prstGeom>
        </p:spPr>
      </p:pic>
      <p:pic>
        <p:nvPicPr>
          <p:cNvPr id="13" name="Picture 12">
            <a:extLst>
              <a:ext uri="{FF2B5EF4-FFF2-40B4-BE49-F238E27FC236}">
                <a16:creationId xmlns:a16="http://schemas.microsoft.com/office/drawing/2014/main" id="{94D0B91C-4018-BF95-9332-28007D7B998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saturation sat="33000"/>
                    </a14:imgEffect>
                  </a14:imgLayer>
                </a14:imgProps>
              </a:ext>
            </a:extLst>
          </a:blip>
          <a:srcRect l="-465" r="935"/>
          <a:stretch>
            <a:fillRect/>
          </a:stretch>
        </p:blipFill>
        <p:spPr>
          <a:xfrm>
            <a:off x="553915" y="1945585"/>
            <a:ext cx="8115300" cy="2658179"/>
          </a:xfrm>
          <a:prstGeom prst="rect">
            <a:avLst/>
          </a:prstGeom>
        </p:spPr>
      </p:pic>
    </p:spTree>
    <p:extLst>
      <p:ext uri="{BB962C8B-B14F-4D97-AF65-F5344CB8AC3E}">
        <p14:creationId xmlns:p14="http://schemas.microsoft.com/office/powerpoint/2010/main" val="467140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
          <a:extLst>
            <a:ext uri="{FF2B5EF4-FFF2-40B4-BE49-F238E27FC236}">
              <a16:creationId xmlns:a16="http://schemas.microsoft.com/office/drawing/2014/main" id="{DA132D30-F635-A969-6F1D-783702BCE925}"/>
            </a:ext>
          </a:extLst>
        </p:cNvPr>
        <p:cNvGrpSpPr/>
        <p:nvPr/>
      </p:nvGrpSpPr>
      <p:grpSpPr>
        <a:xfrm>
          <a:off x="0" y="0"/>
          <a:ext cx="0" cy="0"/>
          <a:chOff x="0" y="0"/>
          <a:chExt cx="0" cy="0"/>
        </a:xfrm>
      </p:grpSpPr>
      <p:pic>
        <p:nvPicPr>
          <p:cNvPr id="369" name="Google Shape;369;p39">
            <a:extLst>
              <a:ext uri="{FF2B5EF4-FFF2-40B4-BE49-F238E27FC236}">
                <a16:creationId xmlns:a16="http://schemas.microsoft.com/office/drawing/2014/main" id="{A1C5838C-394B-959F-AF66-0F285E1C717C}"/>
              </a:ext>
            </a:extLst>
          </p:cNvPr>
          <p:cNvPicPr preferRelativeResize="0"/>
          <p:nvPr/>
        </p:nvPicPr>
        <p:blipFill rotWithShape="1">
          <a:blip r:embed="rId3">
            <a:alphaModFix/>
          </a:blip>
          <a:srcRect t="129" b="129"/>
          <a:stretch/>
        </p:blipFill>
        <p:spPr>
          <a:xfrm rot="10800000">
            <a:off x="2677801" y="270878"/>
            <a:ext cx="1716695" cy="1307947"/>
          </a:xfrm>
          <a:prstGeom prst="rect">
            <a:avLst/>
          </a:prstGeom>
          <a:noFill/>
          <a:ln>
            <a:noFill/>
          </a:ln>
        </p:spPr>
      </p:pic>
      <p:sp>
        <p:nvSpPr>
          <p:cNvPr id="370" name="Google Shape;370;p39">
            <a:extLst>
              <a:ext uri="{FF2B5EF4-FFF2-40B4-BE49-F238E27FC236}">
                <a16:creationId xmlns:a16="http://schemas.microsoft.com/office/drawing/2014/main" id="{A3C46880-3455-DB9B-2E2A-BD45EEF4E78E}"/>
              </a:ext>
            </a:extLst>
          </p:cNvPr>
          <p:cNvSpPr txBox="1">
            <a:spLocks noGrp="1"/>
          </p:cNvSpPr>
          <p:nvPr>
            <p:ph type="title"/>
          </p:nvPr>
        </p:nvSpPr>
        <p:spPr>
          <a:xfrm>
            <a:off x="3923608" y="2284622"/>
            <a:ext cx="4804756" cy="182152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DATA MODEL</a:t>
            </a:r>
            <a:endParaRPr dirty="0"/>
          </a:p>
        </p:txBody>
      </p:sp>
      <p:sp>
        <p:nvSpPr>
          <p:cNvPr id="371" name="Google Shape;371;p39">
            <a:extLst>
              <a:ext uri="{FF2B5EF4-FFF2-40B4-BE49-F238E27FC236}">
                <a16:creationId xmlns:a16="http://schemas.microsoft.com/office/drawing/2014/main" id="{DB7E6FC9-FCD0-A459-7579-F3556155CD4A}"/>
              </a:ext>
            </a:extLst>
          </p:cNvPr>
          <p:cNvSpPr txBox="1">
            <a:spLocks noGrp="1"/>
          </p:cNvSpPr>
          <p:nvPr>
            <p:ph type="title" idx="2"/>
          </p:nvPr>
        </p:nvSpPr>
        <p:spPr>
          <a:xfrm>
            <a:off x="5690275" y="1037350"/>
            <a:ext cx="125564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11" name="Picture Placeholder 10" descr="A screenshot of a computer&#10;&#10;AI-generated content may be incorrect.">
            <a:extLst>
              <a:ext uri="{FF2B5EF4-FFF2-40B4-BE49-F238E27FC236}">
                <a16:creationId xmlns:a16="http://schemas.microsoft.com/office/drawing/2014/main" id="{B792188D-98F4-D2DF-68AA-1E0A3EE27E6C}"/>
              </a:ext>
            </a:extLst>
          </p:cNvPr>
          <p:cNvPicPr>
            <a:picLocks noGrp="1" noChangeAspect="1"/>
          </p:cNvPicPr>
          <p:nvPr>
            <p:ph type="pic" idx="3"/>
          </p:nvPr>
        </p:nvPicPr>
        <p:blipFill>
          <a:blip r:embed="rId4">
            <a:extLst>
              <a:ext uri="{837473B0-CC2E-450A-ABE3-18F120FF3D39}">
                <a1611:picAttrSrcUrl xmlns:a1611="http://schemas.microsoft.com/office/drawing/2016/11/main" r:id="rId5"/>
              </a:ext>
            </a:extLst>
          </a:blip>
          <a:srcRect l="38157" r="38157"/>
          <a:stretch>
            <a:fillRect/>
          </a:stretch>
        </p:blipFill>
        <p:spPr/>
      </p:pic>
    </p:spTree>
    <p:extLst>
      <p:ext uri="{BB962C8B-B14F-4D97-AF65-F5344CB8AC3E}">
        <p14:creationId xmlns:p14="http://schemas.microsoft.com/office/powerpoint/2010/main" val="4007260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6D60075C-E8FA-640C-DDC3-01A51AF639A7}"/>
            </a:ext>
          </a:extLst>
        </p:cNvPr>
        <p:cNvGrpSpPr/>
        <p:nvPr/>
      </p:nvGrpSpPr>
      <p:grpSpPr>
        <a:xfrm>
          <a:off x="0" y="0"/>
          <a:ext cx="0" cy="0"/>
          <a:chOff x="0" y="0"/>
          <a:chExt cx="0" cy="0"/>
        </a:xfrm>
      </p:grpSpPr>
      <p:sp>
        <p:nvSpPr>
          <p:cNvPr id="386" name="Google Shape;386;p41">
            <a:extLst>
              <a:ext uri="{FF2B5EF4-FFF2-40B4-BE49-F238E27FC236}">
                <a16:creationId xmlns:a16="http://schemas.microsoft.com/office/drawing/2014/main" id="{6EBF4E76-DCB2-5130-5CAD-9D065445C13D}"/>
              </a:ext>
            </a:extLst>
          </p:cNvPr>
          <p:cNvSpPr txBox="1">
            <a:spLocks noGrp="1"/>
          </p:cNvSpPr>
          <p:nvPr>
            <p:ph type="title"/>
          </p:nvPr>
        </p:nvSpPr>
        <p:spPr>
          <a:xfrm>
            <a:off x="636600" y="739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DATA MODEL &amp; DEFINITION</a:t>
            </a:r>
            <a:endParaRPr sz="2400" dirty="0"/>
          </a:p>
        </p:txBody>
      </p:sp>
      <p:pic>
        <p:nvPicPr>
          <p:cNvPr id="3" name="Picture 2">
            <a:extLst>
              <a:ext uri="{FF2B5EF4-FFF2-40B4-BE49-F238E27FC236}">
                <a16:creationId xmlns:a16="http://schemas.microsoft.com/office/drawing/2014/main" id="{65381368-D757-8DD3-DF13-110D55E14ABF}"/>
              </a:ext>
            </a:extLst>
          </p:cNvPr>
          <p:cNvPicPr>
            <a:picLocks noChangeAspect="1"/>
          </p:cNvPicPr>
          <p:nvPr/>
        </p:nvPicPr>
        <p:blipFill>
          <a:blip r:embed="rId3"/>
          <a:srcRect b="1803"/>
          <a:stretch>
            <a:fillRect/>
          </a:stretch>
        </p:blipFill>
        <p:spPr>
          <a:xfrm>
            <a:off x="219807" y="723200"/>
            <a:ext cx="5855677" cy="3831215"/>
          </a:xfrm>
          <a:prstGeom prst="rect">
            <a:avLst/>
          </a:prstGeom>
        </p:spPr>
      </p:pic>
      <p:sp>
        <p:nvSpPr>
          <p:cNvPr id="6" name="Rectangle 5">
            <a:extLst>
              <a:ext uri="{FF2B5EF4-FFF2-40B4-BE49-F238E27FC236}">
                <a16:creationId xmlns:a16="http://schemas.microsoft.com/office/drawing/2014/main" id="{24DEA391-DD9C-B9BF-FB78-DDB5764AEF03}"/>
              </a:ext>
            </a:extLst>
          </p:cNvPr>
          <p:cNvSpPr/>
          <p:nvPr/>
        </p:nvSpPr>
        <p:spPr>
          <a:xfrm>
            <a:off x="6172200" y="723199"/>
            <a:ext cx="2751993" cy="39015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DD89E4B-FD03-7193-9C26-7D981F6C39EF}"/>
              </a:ext>
            </a:extLst>
          </p:cNvPr>
          <p:cNvSpPr txBox="1"/>
          <p:nvPr/>
        </p:nvSpPr>
        <p:spPr>
          <a:xfrm>
            <a:off x="6172199" y="954944"/>
            <a:ext cx="2751993" cy="3970318"/>
          </a:xfrm>
          <a:prstGeom prst="rect">
            <a:avLst/>
          </a:prstGeom>
          <a:noFill/>
        </p:spPr>
        <p:txBody>
          <a:bodyPr wrap="square" rtlCol="0">
            <a:spAutoFit/>
          </a:bodyPr>
          <a:lstStyle/>
          <a:p>
            <a:pPr marL="171450" indent="-171450">
              <a:buClr>
                <a:schemeClr val="tx1"/>
              </a:buClr>
              <a:buFont typeface="Wingdings" panose="05000000000000000000" pitchFamily="2" charset="2"/>
              <a:buChar char="v"/>
            </a:pPr>
            <a:r>
              <a:rPr lang="en-US" sz="900" b="1" dirty="0">
                <a:solidFill>
                  <a:schemeClr val="tx1"/>
                </a:solidFill>
                <a:latin typeface="Cambria Math" panose="02040503050406030204" pitchFamily="18" charset="0"/>
                <a:ea typeface="Cambria Math" panose="02040503050406030204" pitchFamily="18" charset="0"/>
              </a:rPr>
              <a:t>Calendar Table: </a:t>
            </a:r>
            <a:r>
              <a:rPr lang="en-US" sz="900" dirty="0">
                <a:solidFill>
                  <a:schemeClr val="tx1"/>
                </a:solidFill>
                <a:latin typeface="Cambria Math" panose="02040503050406030204" pitchFamily="18" charset="0"/>
                <a:ea typeface="Cambria Math" panose="02040503050406030204" pitchFamily="18" charset="0"/>
              </a:rPr>
              <a:t>This was used to ensure consistent time intelligence across all visuals</a:t>
            </a:r>
          </a:p>
          <a:p>
            <a:pPr marL="171450" indent="-171450">
              <a:buClr>
                <a:schemeClr val="tx1"/>
              </a:buClr>
              <a:buFont typeface="Wingdings" panose="05000000000000000000" pitchFamily="2" charset="2"/>
              <a:buChar char="v"/>
            </a:pPr>
            <a:r>
              <a:rPr lang="en-US" sz="900" b="1" dirty="0">
                <a:solidFill>
                  <a:schemeClr val="tx1"/>
                </a:solidFill>
                <a:latin typeface="Cambria Math" panose="02040503050406030204" pitchFamily="18" charset="0"/>
                <a:ea typeface="Cambria Math" panose="02040503050406030204" pitchFamily="18" charset="0"/>
              </a:rPr>
              <a:t>Sales 2020-2021 Fact Table: </a:t>
            </a:r>
            <a:r>
              <a:rPr lang="en-US" sz="900" dirty="0">
                <a:solidFill>
                  <a:schemeClr val="tx1"/>
                </a:solidFill>
                <a:latin typeface="Cambria Math" panose="02040503050406030204" pitchFamily="18" charset="0"/>
                <a:ea typeface="Cambria Math" panose="02040503050406030204" pitchFamily="18" charset="0"/>
              </a:rPr>
              <a:t>This table contains information about sales orders, order dates, it was used to create visuals and measures </a:t>
            </a:r>
          </a:p>
          <a:p>
            <a:pPr marL="171450" indent="-171450">
              <a:buClr>
                <a:schemeClr val="tx1"/>
              </a:buClr>
              <a:buFont typeface="Wingdings" panose="05000000000000000000" pitchFamily="2" charset="2"/>
              <a:buChar char="v"/>
            </a:pPr>
            <a:r>
              <a:rPr lang="en-US" sz="900" b="1" dirty="0">
                <a:solidFill>
                  <a:schemeClr val="tx1"/>
                </a:solidFill>
                <a:latin typeface="Cambria Math" panose="02040503050406030204" pitchFamily="18" charset="0"/>
                <a:ea typeface="Cambria Math" panose="02040503050406030204" pitchFamily="18" charset="0"/>
              </a:rPr>
              <a:t>Product Category Lookup: </a:t>
            </a:r>
            <a:r>
              <a:rPr lang="en-US" sz="900" dirty="0">
                <a:solidFill>
                  <a:schemeClr val="tx1"/>
                </a:solidFill>
                <a:latin typeface="Cambria Math" panose="02040503050406030204" pitchFamily="18" charset="0"/>
                <a:ea typeface="Cambria Math" panose="02040503050406030204" pitchFamily="18" charset="0"/>
              </a:rPr>
              <a:t>This table contains information about the categories and ID’s</a:t>
            </a:r>
          </a:p>
          <a:p>
            <a:pPr marL="171450" indent="-171450">
              <a:buClrTx/>
              <a:buFont typeface="Wingdings" panose="05000000000000000000" pitchFamily="2" charset="2"/>
              <a:buChar char="v"/>
            </a:pPr>
            <a:r>
              <a:rPr lang="en-US" sz="900" b="1" dirty="0">
                <a:solidFill>
                  <a:schemeClr val="tx1"/>
                </a:solidFill>
                <a:latin typeface="Cambria Math" panose="02040503050406030204" pitchFamily="18" charset="0"/>
                <a:ea typeface="Cambria Math" panose="02040503050406030204" pitchFamily="18" charset="0"/>
              </a:rPr>
              <a:t>Customer Lookup: </a:t>
            </a:r>
            <a:r>
              <a:rPr lang="en-US" sz="900" dirty="0">
                <a:solidFill>
                  <a:schemeClr val="tx1"/>
                </a:solidFill>
                <a:latin typeface="Cambria Math" panose="02040503050406030204" pitchFamily="18" charset="0"/>
                <a:ea typeface="Cambria Math" panose="02040503050406030204" pitchFamily="18" charset="0"/>
              </a:rPr>
              <a:t>This table contains customer info such as names, income, education level etc.</a:t>
            </a:r>
          </a:p>
          <a:p>
            <a:pPr marL="171450" indent="-171450">
              <a:buClr>
                <a:schemeClr val="tx1"/>
              </a:buClr>
              <a:buFont typeface="Wingdings" panose="05000000000000000000" pitchFamily="2" charset="2"/>
              <a:buChar char="v"/>
            </a:pPr>
            <a:r>
              <a:rPr lang="en-US" sz="900" b="1" dirty="0">
                <a:solidFill>
                  <a:schemeClr val="tx1"/>
                </a:solidFill>
                <a:latin typeface="Cambria Math" panose="02040503050406030204" pitchFamily="18" charset="0"/>
                <a:ea typeface="Cambria Math" panose="02040503050406030204" pitchFamily="18" charset="0"/>
              </a:rPr>
              <a:t>Product Lookup: </a:t>
            </a:r>
            <a:r>
              <a:rPr lang="en-US" sz="900" dirty="0">
                <a:solidFill>
                  <a:schemeClr val="tx1"/>
                </a:solidFill>
                <a:latin typeface="Cambria Math" panose="02040503050406030204" pitchFamily="18" charset="0"/>
                <a:ea typeface="Cambria Math" panose="02040503050406030204" pitchFamily="18" charset="0"/>
              </a:rPr>
              <a:t>This table contains information about products, descriptions and prices</a:t>
            </a:r>
          </a:p>
          <a:p>
            <a:pPr marL="171450" indent="-171450">
              <a:buClrTx/>
              <a:buFont typeface="Wingdings" panose="05000000000000000000" pitchFamily="2" charset="2"/>
              <a:buChar char="v"/>
            </a:pPr>
            <a:r>
              <a:rPr lang="en-US" sz="900" b="1" dirty="0">
                <a:solidFill>
                  <a:schemeClr val="tx1"/>
                </a:solidFill>
                <a:latin typeface="Cambria Math" panose="02040503050406030204" pitchFamily="18" charset="0"/>
                <a:ea typeface="Cambria Math" panose="02040503050406030204" pitchFamily="18" charset="0"/>
              </a:rPr>
              <a:t>Product Subcategory Lookup:</a:t>
            </a:r>
            <a:r>
              <a:rPr lang="en-US" sz="900" dirty="0">
                <a:solidFill>
                  <a:schemeClr val="tx1"/>
                </a:solidFill>
                <a:latin typeface="Cambria Math" panose="02040503050406030204" pitchFamily="18" charset="0"/>
                <a:ea typeface="Cambria Math" panose="02040503050406030204" pitchFamily="18" charset="0"/>
              </a:rPr>
              <a:t> This table contains the product subcategories along with the ID’s</a:t>
            </a:r>
          </a:p>
          <a:p>
            <a:pPr marL="171450" indent="-171450">
              <a:buClrTx/>
              <a:buFont typeface="Wingdings" panose="05000000000000000000" pitchFamily="2" charset="2"/>
              <a:buChar char="v"/>
            </a:pPr>
            <a:r>
              <a:rPr lang="en-US" sz="900" b="1" dirty="0">
                <a:solidFill>
                  <a:schemeClr val="tx1"/>
                </a:solidFill>
                <a:latin typeface="Cambria Math" panose="02040503050406030204" pitchFamily="18" charset="0"/>
                <a:ea typeface="Cambria Math" panose="02040503050406030204" pitchFamily="18" charset="0"/>
              </a:rPr>
              <a:t>Returns Data_FactTable: </a:t>
            </a:r>
            <a:r>
              <a:rPr lang="en-US" sz="900" dirty="0">
                <a:solidFill>
                  <a:schemeClr val="tx1"/>
                </a:solidFill>
                <a:latin typeface="Cambria Math" panose="02040503050406030204" pitchFamily="18" charset="0"/>
                <a:ea typeface="Cambria Math" panose="02040503050406030204" pitchFamily="18" charset="0"/>
              </a:rPr>
              <a:t>This table contains information about return orders, including return dates it was used to create visuals and measures </a:t>
            </a:r>
          </a:p>
          <a:p>
            <a:pPr marL="171450" indent="-171450">
              <a:buClrTx/>
              <a:buFont typeface="Wingdings" panose="05000000000000000000" pitchFamily="2" charset="2"/>
              <a:buChar char="v"/>
            </a:pPr>
            <a:r>
              <a:rPr lang="en-US" sz="900" b="1" dirty="0">
                <a:solidFill>
                  <a:schemeClr val="tx1"/>
                </a:solidFill>
                <a:latin typeface="Cambria Math" panose="02040503050406030204" pitchFamily="18" charset="0"/>
                <a:ea typeface="Cambria Math" panose="02040503050406030204" pitchFamily="18" charset="0"/>
              </a:rPr>
              <a:t>Territory Lookup: </a:t>
            </a:r>
            <a:r>
              <a:rPr lang="en-US" sz="900" dirty="0">
                <a:solidFill>
                  <a:schemeClr val="tx1"/>
                </a:solidFill>
                <a:latin typeface="Cambria Math" panose="02040503050406030204" pitchFamily="18" charset="0"/>
                <a:ea typeface="Cambria Math" panose="02040503050406030204" pitchFamily="18" charset="0"/>
              </a:rPr>
              <a:t>This table contains information about sales territories and geographic locations </a:t>
            </a:r>
          </a:p>
          <a:p>
            <a:pPr marL="171450" indent="-171450">
              <a:buClrTx/>
              <a:buFont typeface="Wingdings" panose="05000000000000000000" pitchFamily="2" charset="2"/>
              <a:buChar char="v"/>
            </a:pPr>
            <a:r>
              <a:rPr lang="en-US" sz="900" b="1" dirty="0">
                <a:solidFill>
                  <a:schemeClr val="tx1"/>
                </a:solidFill>
                <a:latin typeface="Cambria Math" panose="02040503050406030204" pitchFamily="18" charset="0"/>
                <a:ea typeface="Cambria Math" panose="02040503050406030204" pitchFamily="18" charset="0"/>
              </a:rPr>
              <a:t>Measure Table:</a:t>
            </a:r>
            <a:r>
              <a:rPr lang="en-US" sz="900" dirty="0">
                <a:solidFill>
                  <a:schemeClr val="tx1"/>
                </a:solidFill>
                <a:latin typeface="Cambria Math" panose="02040503050406030204" pitchFamily="18" charset="0"/>
                <a:ea typeface="Cambria Math" panose="02040503050406030204" pitchFamily="18" charset="0"/>
              </a:rPr>
              <a:t> ​This table stored all custom DAX measures used in the report</a:t>
            </a:r>
          </a:p>
          <a:p>
            <a:pPr marL="171450" indent="-171450">
              <a:buClrTx/>
              <a:buFont typeface="Wingdings" panose="05000000000000000000" pitchFamily="2" charset="2"/>
              <a:buChar char="v"/>
            </a:pPr>
            <a:r>
              <a:rPr lang="en-US" sz="900" b="1" dirty="0">
                <a:solidFill>
                  <a:schemeClr val="tx1"/>
                </a:solidFill>
                <a:latin typeface="Cambria Math" panose="02040503050406030204" pitchFamily="18" charset="0"/>
                <a:ea typeface="Cambria Math" panose="02040503050406030204" pitchFamily="18" charset="0"/>
              </a:rPr>
              <a:t>Field Parameter Tables: </a:t>
            </a:r>
            <a:r>
              <a:rPr lang="en-US" sz="900" dirty="0">
                <a:solidFill>
                  <a:schemeClr val="tx1"/>
                </a:solidFill>
                <a:latin typeface="Cambria Math" panose="02040503050406030204" pitchFamily="18" charset="0"/>
                <a:ea typeface="Cambria Math" panose="02040503050406030204" pitchFamily="18" charset="0"/>
              </a:rPr>
              <a:t>Custom tables created using Power BI’s field parameter feature that switches between different fields or measures in visuals.</a:t>
            </a:r>
          </a:p>
          <a:p>
            <a:pPr marL="171450" indent="-171450">
              <a:buClr>
                <a:schemeClr val="bg1"/>
              </a:buClr>
              <a:buFont typeface="Wingdings" panose="05000000000000000000" pitchFamily="2" charset="2"/>
              <a:buChar char="v"/>
            </a:pPr>
            <a:endParaRPr lang="en-US" sz="900" dirty="0">
              <a:solidFill>
                <a:schemeClr val="bg1"/>
              </a:solidFill>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DB23BC9F-65A1-6F69-45B1-2551CCF3B55A}"/>
              </a:ext>
            </a:extLst>
          </p:cNvPr>
          <p:cNvSpPr txBox="1"/>
          <p:nvPr/>
        </p:nvSpPr>
        <p:spPr>
          <a:xfrm>
            <a:off x="7223723" y="724112"/>
            <a:ext cx="847616" cy="276999"/>
          </a:xfrm>
          <a:prstGeom prst="rect">
            <a:avLst/>
          </a:prstGeom>
          <a:noFill/>
        </p:spPr>
        <p:txBody>
          <a:bodyPr wrap="square" rtlCol="0">
            <a:spAutoFit/>
          </a:bodyPr>
          <a:lstStyle/>
          <a:p>
            <a:pPr>
              <a:buClr>
                <a:schemeClr val="tx1"/>
              </a:buClr>
            </a:pPr>
            <a:r>
              <a:rPr lang="en-US" sz="1200" b="1" dirty="0">
                <a:solidFill>
                  <a:schemeClr val="tx1"/>
                </a:solidFill>
                <a:latin typeface="Cambria Math" panose="02040503050406030204" pitchFamily="18" charset="0"/>
                <a:ea typeface="Cambria Math" panose="02040503050406030204" pitchFamily="18" charset="0"/>
              </a:rPr>
              <a:t>TABLES</a:t>
            </a:r>
            <a:endParaRPr lang="en-US" sz="1200" dirty="0">
              <a:solidFill>
                <a:schemeClr val="tx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836477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a:extLst>
            <a:ext uri="{FF2B5EF4-FFF2-40B4-BE49-F238E27FC236}">
              <a16:creationId xmlns:a16="http://schemas.microsoft.com/office/drawing/2014/main" id="{E1F6BED0-6708-14D0-F8C2-E6D6FA354218}"/>
            </a:ext>
          </a:extLst>
        </p:cNvPr>
        <p:cNvGrpSpPr/>
        <p:nvPr/>
      </p:nvGrpSpPr>
      <p:grpSpPr>
        <a:xfrm>
          <a:off x="0" y="0"/>
          <a:ext cx="0" cy="0"/>
          <a:chOff x="0" y="0"/>
          <a:chExt cx="0" cy="0"/>
        </a:xfrm>
      </p:grpSpPr>
      <p:pic>
        <p:nvPicPr>
          <p:cNvPr id="369" name="Google Shape;369;p39">
            <a:extLst>
              <a:ext uri="{FF2B5EF4-FFF2-40B4-BE49-F238E27FC236}">
                <a16:creationId xmlns:a16="http://schemas.microsoft.com/office/drawing/2014/main" id="{39C45F5F-03E4-434C-B029-1C3A579B40E6}"/>
              </a:ext>
            </a:extLst>
          </p:cNvPr>
          <p:cNvPicPr preferRelativeResize="0"/>
          <p:nvPr/>
        </p:nvPicPr>
        <p:blipFill rotWithShape="1">
          <a:blip r:embed="rId3">
            <a:alphaModFix/>
          </a:blip>
          <a:srcRect t="129" b="129"/>
          <a:stretch/>
        </p:blipFill>
        <p:spPr>
          <a:xfrm rot="10800000">
            <a:off x="2677801" y="270878"/>
            <a:ext cx="1716695" cy="1307947"/>
          </a:xfrm>
          <a:prstGeom prst="rect">
            <a:avLst/>
          </a:prstGeom>
          <a:noFill/>
          <a:ln>
            <a:noFill/>
          </a:ln>
        </p:spPr>
      </p:pic>
      <p:sp>
        <p:nvSpPr>
          <p:cNvPr id="370" name="Google Shape;370;p39">
            <a:extLst>
              <a:ext uri="{FF2B5EF4-FFF2-40B4-BE49-F238E27FC236}">
                <a16:creationId xmlns:a16="http://schemas.microsoft.com/office/drawing/2014/main" id="{3B6BC73E-CD48-FF16-5B5A-E9331773CFA7}"/>
              </a:ext>
            </a:extLst>
          </p:cNvPr>
          <p:cNvSpPr txBox="1">
            <a:spLocks noGrp="1"/>
          </p:cNvSpPr>
          <p:nvPr>
            <p:ph type="title"/>
          </p:nvPr>
        </p:nvSpPr>
        <p:spPr>
          <a:xfrm>
            <a:off x="3923608" y="2284622"/>
            <a:ext cx="4804756" cy="182152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KEY INSIGHTS &amp; TAKEAWAYS</a:t>
            </a:r>
            <a:endParaRPr dirty="0"/>
          </a:p>
        </p:txBody>
      </p:sp>
      <p:sp>
        <p:nvSpPr>
          <p:cNvPr id="371" name="Google Shape;371;p39">
            <a:extLst>
              <a:ext uri="{FF2B5EF4-FFF2-40B4-BE49-F238E27FC236}">
                <a16:creationId xmlns:a16="http://schemas.microsoft.com/office/drawing/2014/main" id="{E6682C79-7C18-94A0-B534-F953C1463D10}"/>
              </a:ext>
            </a:extLst>
          </p:cNvPr>
          <p:cNvSpPr txBox="1">
            <a:spLocks noGrp="1"/>
          </p:cNvSpPr>
          <p:nvPr>
            <p:ph type="title" idx="2"/>
          </p:nvPr>
        </p:nvSpPr>
        <p:spPr>
          <a:xfrm>
            <a:off x="5690275" y="1037350"/>
            <a:ext cx="125564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8" name="Picture Placeholder 7" descr="A group of cartoon characters sitting around a table&#10;&#10;AI-generated content may be incorrect.">
            <a:extLst>
              <a:ext uri="{FF2B5EF4-FFF2-40B4-BE49-F238E27FC236}">
                <a16:creationId xmlns:a16="http://schemas.microsoft.com/office/drawing/2014/main" id="{A3A1AECF-0278-F3B3-D06C-36F4865DF85B}"/>
              </a:ext>
            </a:extLst>
          </p:cNvPr>
          <p:cNvPicPr>
            <a:picLocks noGrp="1" noChangeAspect="1"/>
          </p:cNvPicPr>
          <p:nvPr>
            <p:ph type="pic" idx="3"/>
          </p:nvPr>
        </p:nvPicPr>
        <p:blipFill>
          <a:blip r:embed="rId4">
            <a:extLst>
              <a:ext uri="{837473B0-CC2E-450A-ABE3-18F120FF3D39}">
                <a1611:picAttrSrcUrl xmlns:a1611="http://schemas.microsoft.com/office/drawing/2016/11/main" r:id="rId5"/>
              </a:ext>
            </a:extLst>
          </a:blip>
          <a:srcRect l="16035" r="16035"/>
          <a:stretch>
            <a:fillRect/>
          </a:stretch>
        </p:blipFill>
        <p:spPr/>
      </p:pic>
    </p:spTree>
    <p:extLst>
      <p:ext uri="{BB962C8B-B14F-4D97-AF65-F5344CB8AC3E}">
        <p14:creationId xmlns:p14="http://schemas.microsoft.com/office/powerpoint/2010/main" val="3331677693"/>
      </p:ext>
    </p:extLst>
  </p:cSld>
  <p:clrMapOvr>
    <a:masterClrMapping/>
  </p:clrMapOvr>
</p:sld>
</file>

<file path=ppt/theme/theme1.xml><?xml version="1.0" encoding="utf-8"?>
<a:theme xmlns:a="http://schemas.openxmlformats.org/drawingml/2006/main"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6272</TotalTime>
  <Words>1207</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Poppins</vt:lpstr>
      <vt:lpstr>Arial</vt:lpstr>
      <vt:lpstr>Anaheim</vt:lpstr>
      <vt:lpstr>Nunito Light</vt:lpstr>
      <vt:lpstr>Cambria Math</vt:lpstr>
      <vt:lpstr>Wingdings</vt:lpstr>
      <vt:lpstr>Industrial Preliminary Project by Slidesgo</vt:lpstr>
      <vt:lpstr>AdventureWorks Sales Insight- Maven Analytics Project</vt:lpstr>
      <vt:lpstr>TABLE OF CONTENTS</vt:lpstr>
      <vt:lpstr>OBJECTIVES OF THE PROJECT</vt:lpstr>
      <vt:lpstr>PROJECT DETAILS</vt:lpstr>
      <vt:lpstr>KEY PERFORMANCE INDICATORS</vt:lpstr>
      <vt:lpstr>KPI’S USED &amp; DEFINITION</vt:lpstr>
      <vt:lpstr>DATA MODEL</vt:lpstr>
      <vt:lpstr>DATA MODEL &amp; DEFINITION</vt:lpstr>
      <vt:lpstr>KEY INSIGHTS &amp; TAKEAWAYS</vt:lpstr>
      <vt:lpstr>KEY INSIGHTS</vt:lpstr>
      <vt:lpstr>SALES OVERVIEW</vt:lpstr>
      <vt:lpstr>TERRITORY OVERVIEW</vt:lpstr>
      <vt:lpstr>PRODUCT OVERVIEW</vt:lpstr>
      <vt:lpstr>CUSTOMER OVERVIEW</vt:lpstr>
      <vt:lpstr>TAKEAWAYS</vt:lpstr>
      <vt:lpstr>PowerPoint Presentation</vt:lpstr>
      <vt:lpstr>RECOMMENDATIONS &amp; NEXT STEPS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Adaora Nwogbo</dc:creator>
  <cp:lastModifiedBy>Adaora Nwogbo</cp:lastModifiedBy>
  <cp:revision>24</cp:revision>
  <dcterms:modified xsi:type="dcterms:W3CDTF">2025-07-22T20:12:28Z</dcterms:modified>
</cp:coreProperties>
</file>